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18" r:id="rId3"/>
    <p:sldMasterId id="2147483725" r:id="rId4"/>
  </p:sldMasterIdLst>
  <p:notesMasterIdLst>
    <p:notesMasterId r:id="rId91"/>
  </p:notesMasterIdLst>
  <p:sldIdLst>
    <p:sldId id="286" r:id="rId5"/>
    <p:sldId id="450" r:id="rId6"/>
    <p:sldId id="386" r:id="rId7"/>
    <p:sldId id="387" r:id="rId8"/>
    <p:sldId id="729" r:id="rId9"/>
    <p:sldId id="623" r:id="rId10"/>
    <p:sldId id="736" r:id="rId11"/>
    <p:sldId id="730" r:id="rId12"/>
    <p:sldId id="792" r:id="rId13"/>
    <p:sldId id="1433" r:id="rId14"/>
    <p:sldId id="1435" r:id="rId15"/>
    <p:sldId id="1436" r:id="rId16"/>
    <p:sldId id="1437" r:id="rId17"/>
    <p:sldId id="1438" r:id="rId18"/>
    <p:sldId id="793" r:id="rId19"/>
    <p:sldId id="731" r:id="rId20"/>
    <p:sldId id="732" r:id="rId21"/>
    <p:sldId id="795" r:id="rId22"/>
    <p:sldId id="1439" r:id="rId23"/>
    <p:sldId id="796" r:id="rId24"/>
    <p:sldId id="797" r:id="rId25"/>
    <p:sldId id="733" r:id="rId26"/>
    <p:sldId id="612" r:id="rId27"/>
    <p:sldId id="613" r:id="rId28"/>
    <p:sldId id="614" r:id="rId29"/>
    <p:sldId id="615" r:id="rId30"/>
    <p:sldId id="407" r:id="rId31"/>
    <p:sldId id="408" r:id="rId32"/>
    <p:sldId id="410" r:id="rId33"/>
    <p:sldId id="420" r:id="rId34"/>
    <p:sldId id="681" r:id="rId35"/>
    <p:sldId id="684" r:id="rId36"/>
    <p:sldId id="616" r:id="rId37"/>
    <p:sldId id="618" r:id="rId38"/>
    <p:sldId id="619" r:id="rId39"/>
    <p:sldId id="620" r:id="rId40"/>
    <p:sldId id="621" r:id="rId41"/>
    <p:sldId id="734" r:id="rId42"/>
    <p:sldId id="738" r:id="rId43"/>
    <p:sldId id="737" r:id="rId44"/>
    <p:sldId id="739" r:id="rId45"/>
    <p:sldId id="735" r:id="rId46"/>
    <p:sldId id="740" r:id="rId47"/>
    <p:sldId id="741" r:id="rId48"/>
    <p:sldId id="742" r:id="rId49"/>
    <p:sldId id="743" r:id="rId50"/>
    <p:sldId id="744" r:id="rId51"/>
    <p:sldId id="745" r:id="rId52"/>
    <p:sldId id="1676" r:id="rId53"/>
    <p:sldId id="1677" r:id="rId54"/>
    <p:sldId id="1687" r:id="rId55"/>
    <p:sldId id="746" r:id="rId56"/>
    <p:sldId id="1580" r:id="rId57"/>
    <p:sldId id="1688" r:id="rId58"/>
    <p:sldId id="747" r:id="rId59"/>
    <p:sldId id="748" r:id="rId60"/>
    <p:sldId id="1678" r:id="rId61"/>
    <p:sldId id="1680" r:id="rId62"/>
    <p:sldId id="1681" r:id="rId63"/>
    <p:sldId id="1682" r:id="rId64"/>
    <p:sldId id="1683" r:id="rId65"/>
    <p:sldId id="1684" r:id="rId66"/>
    <p:sldId id="1685" r:id="rId67"/>
    <p:sldId id="1686" r:id="rId68"/>
    <p:sldId id="751" r:id="rId69"/>
    <p:sldId id="1666" r:id="rId70"/>
    <p:sldId id="1691" r:id="rId71"/>
    <p:sldId id="1650" r:id="rId72"/>
    <p:sldId id="1689" r:id="rId73"/>
    <p:sldId id="1690" r:id="rId74"/>
    <p:sldId id="1668" r:id="rId75"/>
    <p:sldId id="1669" r:id="rId76"/>
    <p:sldId id="1693" r:id="rId77"/>
    <p:sldId id="1694" r:id="rId78"/>
    <p:sldId id="1695" r:id="rId79"/>
    <p:sldId id="1696" r:id="rId80"/>
    <p:sldId id="1697" r:id="rId81"/>
    <p:sldId id="1670" r:id="rId82"/>
    <p:sldId id="1620" r:id="rId83"/>
    <p:sldId id="1671" r:id="rId84"/>
    <p:sldId id="1699" r:id="rId85"/>
    <p:sldId id="1700" r:id="rId86"/>
    <p:sldId id="1702" r:id="rId87"/>
    <p:sldId id="1703" r:id="rId88"/>
    <p:sldId id="1704" r:id="rId89"/>
    <p:sldId id="1705" r:id="rId9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B9"/>
    <a:srgbClr val="65B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6370" autoAdjust="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6082C3-BD5B-47E6-BAC4-1A86621290BE}" type="doc">
      <dgm:prSet loTypeId="urn:microsoft.com/office/officeart/2005/8/layout/matrix3" loCatId="matrix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9F8A090C-4D21-43E2-ADB4-2A5E77FEE2A9}">
      <dgm:prSet phldrT="[텍스트]"/>
      <dgm:spPr/>
      <dgm:t>
        <a:bodyPr/>
        <a:lstStyle/>
        <a:p>
          <a:pPr latinLnBrk="1"/>
          <a:r>
            <a:rPr lang="en-US" altLang="ko-KR" dirty="0"/>
            <a:t>IoT</a:t>
          </a:r>
          <a:endParaRPr lang="ko-KR" altLang="en-US" dirty="0"/>
        </a:p>
      </dgm:t>
    </dgm:pt>
    <dgm:pt modelId="{84D4A74F-5551-47A3-86A9-9D2319FD74B1}" type="parTrans" cxnId="{3479A8FE-81B3-4258-8863-D24567544B6D}">
      <dgm:prSet/>
      <dgm:spPr/>
      <dgm:t>
        <a:bodyPr/>
        <a:lstStyle/>
        <a:p>
          <a:pPr latinLnBrk="1"/>
          <a:endParaRPr lang="ko-KR" altLang="en-US"/>
        </a:p>
      </dgm:t>
    </dgm:pt>
    <dgm:pt modelId="{A72F46E4-8C0D-4ABA-BE12-555917D7304C}" type="sibTrans" cxnId="{3479A8FE-81B3-4258-8863-D24567544B6D}">
      <dgm:prSet/>
      <dgm:spPr/>
      <dgm:t>
        <a:bodyPr/>
        <a:lstStyle/>
        <a:p>
          <a:pPr latinLnBrk="1"/>
          <a:endParaRPr lang="ko-KR" altLang="en-US"/>
        </a:p>
      </dgm:t>
    </dgm:pt>
    <dgm:pt modelId="{53BE6675-FB4D-4616-AECE-0C0A4D8228C5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/>
            <a:t>Cloud</a:t>
          </a:r>
          <a:endParaRPr lang="ko-KR" altLang="en-US" dirty="0"/>
        </a:p>
      </dgm:t>
    </dgm:pt>
    <dgm:pt modelId="{2CF8FF15-DFAF-4AC3-B568-32565C57F082}" type="parTrans" cxnId="{91D2122E-41F6-4616-A41C-0304A93CA387}">
      <dgm:prSet/>
      <dgm:spPr/>
      <dgm:t>
        <a:bodyPr/>
        <a:lstStyle/>
        <a:p>
          <a:pPr latinLnBrk="1"/>
          <a:endParaRPr lang="ko-KR" altLang="en-US"/>
        </a:p>
      </dgm:t>
    </dgm:pt>
    <dgm:pt modelId="{8A628C91-2CA2-4482-8168-AF405DDB2D9F}" type="sibTrans" cxnId="{91D2122E-41F6-4616-A41C-0304A93CA387}">
      <dgm:prSet/>
      <dgm:spPr/>
      <dgm:t>
        <a:bodyPr/>
        <a:lstStyle/>
        <a:p>
          <a:pPr latinLnBrk="1"/>
          <a:endParaRPr lang="ko-KR" altLang="en-US"/>
        </a:p>
      </dgm:t>
    </dgm:pt>
    <dgm:pt modelId="{624E1E2A-1509-4AD0-BCA4-53F3CA0DD06C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dirty="0"/>
            <a:t>Big Data</a:t>
          </a:r>
          <a:endParaRPr lang="ko-KR" altLang="en-US" dirty="0"/>
        </a:p>
      </dgm:t>
    </dgm:pt>
    <dgm:pt modelId="{5602CFD5-A90B-4680-8058-B557820B3344}" type="parTrans" cxnId="{BBC855DA-C98E-4D93-8A12-4A725CBD58DF}">
      <dgm:prSet/>
      <dgm:spPr/>
      <dgm:t>
        <a:bodyPr/>
        <a:lstStyle/>
        <a:p>
          <a:pPr latinLnBrk="1"/>
          <a:endParaRPr lang="ko-KR" altLang="en-US"/>
        </a:p>
      </dgm:t>
    </dgm:pt>
    <dgm:pt modelId="{03332BBE-6C65-453F-8E19-02789A4E3E8F}" type="sibTrans" cxnId="{BBC855DA-C98E-4D93-8A12-4A725CBD58DF}">
      <dgm:prSet/>
      <dgm:spPr/>
      <dgm:t>
        <a:bodyPr/>
        <a:lstStyle/>
        <a:p>
          <a:pPr latinLnBrk="1"/>
          <a:endParaRPr lang="ko-KR" altLang="en-US"/>
        </a:p>
      </dgm:t>
    </dgm:pt>
    <dgm:pt modelId="{588AAB46-8465-4C96-9316-CC71E9414944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dirty="0"/>
            <a:t>AI</a:t>
          </a:r>
          <a:endParaRPr lang="ko-KR" altLang="en-US" dirty="0"/>
        </a:p>
      </dgm:t>
    </dgm:pt>
    <dgm:pt modelId="{058BA756-1531-44ED-ACBE-899E78A3A5D5}" type="parTrans" cxnId="{A3236826-9791-4907-8E5B-0594BD56DFAD}">
      <dgm:prSet/>
      <dgm:spPr/>
      <dgm:t>
        <a:bodyPr/>
        <a:lstStyle/>
        <a:p>
          <a:pPr latinLnBrk="1"/>
          <a:endParaRPr lang="ko-KR" altLang="en-US"/>
        </a:p>
      </dgm:t>
    </dgm:pt>
    <dgm:pt modelId="{99A27A7E-0377-4703-ADE2-27724009B04E}" type="sibTrans" cxnId="{A3236826-9791-4907-8E5B-0594BD56DFAD}">
      <dgm:prSet/>
      <dgm:spPr/>
      <dgm:t>
        <a:bodyPr/>
        <a:lstStyle/>
        <a:p>
          <a:pPr latinLnBrk="1"/>
          <a:endParaRPr lang="ko-KR" altLang="en-US"/>
        </a:p>
      </dgm:t>
    </dgm:pt>
    <dgm:pt modelId="{69DD8DD7-4547-44AF-8420-7CB2633D79DB}" type="pres">
      <dgm:prSet presAssocID="{B96082C3-BD5B-47E6-BAC4-1A86621290BE}" presName="matrix" presStyleCnt="0">
        <dgm:presLayoutVars>
          <dgm:chMax val="1"/>
          <dgm:dir/>
          <dgm:resizeHandles val="exact"/>
        </dgm:presLayoutVars>
      </dgm:prSet>
      <dgm:spPr/>
    </dgm:pt>
    <dgm:pt modelId="{03D95B5B-DA9B-44C9-9162-AC19AC074964}" type="pres">
      <dgm:prSet presAssocID="{B96082C3-BD5B-47E6-BAC4-1A86621290BE}" presName="diamond" presStyleLbl="bgShp" presStyleIdx="0" presStyleCnt="1" custLinFactNeighborY="165"/>
      <dgm:spPr/>
    </dgm:pt>
    <dgm:pt modelId="{0505E70B-2B6A-4D00-8A1B-E8B408256F17}" type="pres">
      <dgm:prSet presAssocID="{B96082C3-BD5B-47E6-BAC4-1A86621290B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48EA062-4EDA-4C10-883B-FA5F28A379C5}" type="pres">
      <dgm:prSet presAssocID="{B96082C3-BD5B-47E6-BAC4-1A86621290B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20FA78C-58DD-4672-BAA9-7965F4C71646}" type="pres">
      <dgm:prSet presAssocID="{B96082C3-BD5B-47E6-BAC4-1A86621290B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B5F85D4-CF4B-4087-8D48-C0B9FCE76FA2}" type="pres">
      <dgm:prSet presAssocID="{B96082C3-BD5B-47E6-BAC4-1A86621290B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641690E-5D4C-4499-A3AC-B8F75971B67A}" type="presOf" srcId="{53BE6675-FB4D-4616-AECE-0C0A4D8228C5}" destId="{348EA062-4EDA-4C10-883B-FA5F28A379C5}" srcOrd="0" destOrd="0" presId="urn:microsoft.com/office/officeart/2005/8/layout/matrix3"/>
    <dgm:cxn modelId="{5C98A70F-EF21-4316-8E52-E76CFDB6A6AC}" type="presOf" srcId="{624E1E2A-1509-4AD0-BCA4-53F3CA0DD06C}" destId="{820FA78C-58DD-4672-BAA9-7965F4C71646}" srcOrd="0" destOrd="0" presId="urn:microsoft.com/office/officeart/2005/8/layout/matrix3"/>
    <dgm:cxn modelId="{A3236826-9791-4907-8E5B-0594BD56DFAD}" srcId="{B96082C3-BD5B-47E6-BAC4-1A86621290BE}" destId="{588AAB46-8465-4C96-9316-CC71E9414944}" srcOrd="3" destOrd="0" parTransId="{058BA756-1531-44ED-ACBE-899E78A3A5D5}" sibTransId="{99A27A7E-0377-4703-ADE2-27724009B04E}"/>
    <dgm:cxn modelId="{91D2122E-41F6-4616-A41C-0304A93CA387}" srcId="{B96082C3-BD5B-47E6-BAC4-1A86621290BE}" destId="{53BE6675-FB4D-4616-AECE-0C0A4D8228C5}" srcOrd="1" destOrd="0" parTransId="{2CF8FF15-DFAF-4AC3-B568-32565C57F082}" sibTransId="{8A628C91-2CA2-4482-8168-AF405DDB2D9F}"/>
    <dgm:cxn modelId="{7100422F-F2B4-4D3F-A27B-FA58A478C368}" type="presOf" srcId="{588AAB46-8465-4C96-9316-CC71E9414944}" destId="{1B5F85D4-CF4B-4087-8D48-C0B9FCE76FA2}" srcOrd="0" destOrd="0" presId="urn:microsoft.com/office/officeart/2005/8/layout/matrix3"/>
    <dgm:cxn modelId="{CF422BBD-3701-4B6F-A638-C7D07B6397F9}" type="presOf" srcId="{B96082C3-BD5B-47E6-BAC4-1A86621290BE}" destId="{69DD8DD7-4547-44AF-8420-7CB2633D79DB}" srcOrd="0" destOrd="0" presId="urn:microsoft.com/office/officeart/2005/8/layout/matrix3"/>
    <dgm:cxn modelId="{3486D0D2-E50B-4EA8-8C07-8F7E6381951D}" type="presOf" srcId="{9F8A090C-4D21-43E2-ADB4-2A5E77FEE2A9}" destId="{0505E70B-2B6A-4D00-8A1B-E8B408256F17}" srcOrd="0" destOrd="0" presId="urn:microsoft.com/office/officeart/2005/8/layout/matrix3"/>
    <dgm:cxn modelId="{BBC855DA-C98E-4D93-8A12-4A725CBD58DF}" srcId="{B96082C3-BD5B-47E6-BAC4-1A86621290BE}" destId="{624E1E2A-1509-4AD0-BCA4-53F3CA0DD06C}" srcOrd="2" destOrd="0" parTransId="{5602CFD5-A90B-4680-8058-B557820B3344}" sibTransId="{03332BBE-6C65-453F-8E19-02789A4E3E8F}"/>
    <dgm:cxn modelId="{3479A8FE-81B3-4258-8863-D24567544B6D}" srcId="{B96082C3-BD5B-47E6-BAC4-1A86621290BE}" destId="{9F8A090C-4D21-43E2-ADB4-2A5E77FEE2A9}" srcOrd="0" destOrd="0" parTransId="{84D4A74F-5551-47A3-86A9-9D2319FD74B1}" sibTransId="{A72F46E4-8C0D-4ABA-BE12-555917D7304C}"/>
    <dgm:cxn modelId="{6B30DC66-3C36-4EBD-BF39-EDC45E9BF0B3}" type="presParOf" srcId="{69DD8DD7-4547-44AF-8420-7CB2633D79DB}" destId="{03D95B5B-DA9B-44C9-9162-AC19AC074964}" srcOrd="0" destOrd="0" presId="urn:microsoft.com/office/officeart/2005/8/layout/matrix3"/>
    <dgm:cxn modelId="{6174C9CC-268C-4A5D-9D58-F5EAFB8D7B3C}" type="presParOf" srcId="{69DD8DD7-4547-44AF-8420-7CB2633D79DB}" destId="{0505E70B-2B6A-4D00-8A1B-E8B408256F17}" srcOrd="1" destOrd="0" presId="urn:microsoft.com/office/officeart/2005/8/layout/matrix3"/>
    <dgm:cxn modelId="{31B21FA3-62FF-46E8-B26E-6F8BD7DDA79D}" type="presParOf" srcId="{69DD8DD7-4547-44AF-8420-7CB2633D79DB}" destId="{348EA062-4EDA-4C10-883B-FA5F28A379C5}" srcOrd="2" destOrd="0" presId="urn:microsoft.com/office/officeart/2005/8/layout/matrix3"/>
    <dgm:cxn modelId="{B99A18F3-D56E-43D7-A163-50B88C09295C}" type="presParOf" srcId="{69DD8DD7-4547-44AF-8420-7CB2633D79DB}" destId="{820FA78C-58DD-4672-BAA9-7965F4C71646}" srcOrd="3" destOrd="0" presId="urn:microsoft.com/office/officeart/2005/8/layout/matrix3"/>
    <dgm:cxn modelId="{C3065C4A-C3A0-48EC-AF21-12955F48B9E1}" type="presParOf" srcId="{69DD8DD7-4547-44AF-8420-7CB2633D79DB}" destId="{1B5F85D4-CF4B-4087-8D48-C0B9FCE76FA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3EA36-B3CC-469B-804D-E5A3FB01EB38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8FCB47C-E4AA-49E4-9B82-293316E0799C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 err="1"/>
            <a:t>비대면</a:t>
          </a:r>
          <a:r>
            <a:rPr lang="en-US" altLang="ko-KR" dirty="0"/>
            <a:t> / Online</a:t>
          </a:r>
          <a:endParaRPr lang="ko-KR" altLang="en-US" dirty="0"/>
        </a:p>
      </dgm:t>
    </dgm:pt>
    <dgm:pt modelId="{50B9B0D9-257E-49AD-A899-39087F3FA471}" type="parTrans" cxnId="{EFE146DE-6F7D-4C83-954C-4C035AA2B73D}">
      <dgm:prSet/>
      <dgm:spPr/>
      <dgm:t>
        <a:bodyPr/>
        <a:lstStyle/>
        <a:p>
          <a:pPr latinLnBrk="1"/>
          <a:endParaRPr lang="ko-KR" altLang="en-US"/>
        </a:p>
      </dgm:t>
    </dgm:pt>
    <dgm:pt modelId="{EABEC0C5-8C8C-45C9-B422-CE5E7C558662}" type="sibTrans" cxnId="{EFE146DE-6F7D-4C83-954C-4C035AA2B73D}">
      <dgm:prSet/>
      <dgm:spPr/>
      <dgm:t>
        <a:bodyPr/>
        <a:lstStyle/>
        <a:p>
          <a:pPr latinLnBrk="1"/>
          <a:endParaRPr lang="ko-KR" altLang="en-US"/>
        </a:p>
      </dgm:t>
    </dgm:pt>
    <dgm:pt modelId="{A12FA94F-72E3-4513-ADD0-24A14AF4B1FD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/>
            <a:t>Mobile / Web</a:t>
          </a:r>
          <a:endParaRPr lang="ko-KR" altLang="en-US" dirty="0"/>
        </a:p>
      </dgm:t>
    </dgm:pt>
    <dgm:pt modelId="{8D1924D1-A3F1-4DC8-BB77-90DCB8D6BEA8}" type="parTrans" cxnId="{6E053C66-21A9-470D-A073-88A2DF7FE31E}">
      <dgm:prSet/>
      <dgm:spPr/>
      <dgm:t>
        <a:bodyPr/>
        <a:lstStyle/>
        <a:p>
          <a:pPr latinLnBrk="1"/>
          <a:endParaRPr lang="ko-KR" altLang="en-US"/>
        </a:p>
      </dgm:t>
    </dgm:pt>
    <dgm:pt modelId="{D3D02792-D35C-41BF-8E87-B49297D4DC26}" type="sibTrans" cxnId="{6E053C66-21A9-470D-A073-88A2DF7FE31E}">
      <dgm:prSet/>
      <dgm:spPr/>
      <dgm:t>
        <a:bodyPr/>
        <a:lstStyle/>
        <a:p>
          <a:pPr latinLnBrk="1"/>
          <a:endParaRPr lang="ko-KR" altLang="en-US"/>
        </a:p>
      </dgm:t>
    </dgm:pt>
    <dgm:pt modelId="{E7A21A2A-70DF-4E08-A1A5-54604E17BCCB}">
      <dgm:prSet phldrT="[텍스트]"/>
      <dgm:spPr>
        <a:solidFill>
          <a:srgbClr val="FFFF00"/>
        </a:solidFill>
      </dgm:spPr>
      <dgm:t>
        <a:bodyPr/>
        <a:lstStyle/>
        <a:p>
          <a:pPr latinLnBrk="1"/>
          <a:r>
            <a:rPr lang="en-US" altLang="ko-KR" dirty="0">
              <a:solidFill>
                <a:srgbClr val="C00000"/>
              </a:solidFill>
            </a:rPr>
            <a:t>Credit Card</a:t>
          </a:r>
          <a:endParaRPr lang="ko-KR" altLang="en-US" dirty="0">
            <a:solidFill>
              <a:srgbClr val="C00000"/>
            </a:solidFill>
          </a:endParaRPr>
        </a:p>
      </dgm:t>
    </dgm:pt>
    <dgm:pt modelId="{5D546638-4DC7-4ECA-B6DA-A549C01D46BC}" type="parTrans" cxnId="{5F160315-5E94-4680-8D75-A1EEDCC2E0EF}">
      <dgm:prSet/>
      <dgm:spPr/>
      <dgm:t>
        <a:bodyPr/>
        <a:lstStyle/>
        <a:p>
          <a:pPr latinLnBrk="1"/>
          <a:endParaRPr lang="ko-KR" altLang="en-US"/>
        </a:p>
      </dgm:t>
    </dgm:pt>
    <dgm:pt modelId="{D56363EB-1888-45BD-A5CA-550A2DF9003C}" type="sibTrans" cxnId="{5F160315-5E94-4680-8D75-A1EEDCC2E0EF}">
      <dgm:prSet/>
      <dgm:spPr/>
      <dgm:t>
        <a:bodyPr/>
        <a:lstStyle/>
        <a:p>
          <a:pPr latinLnBrk="1"/>
          <a:endParaRPr lang="ko-KR" altLang="en-US"/>
        </a:p>
      </dgm:t>
    </dgm:pt>
    <dgm:pt modelId="{B3E65702-FEA9-4A3C-A881-E7E4151259FC}">
      <dgm:prSet phldrT="[텍스트]"/>
      <dgm:spPr>
        <a:solidFill>
          <a:srgbClr val="00B050"/>
        </a:solidFill>
      </dgm:spPr>
      <dgm:t>
        <a:bodyPr/>
        <a:lstStyle/>
        <a:p>
          <a:pPr latinLnBrk="1"/>
          <a:r>
            <a: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IT </a:t>
          </a:r>
          <a:r>
            <a: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공급 </a:t>
          </a:r>
          <a:r>
            <a: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/ </a:t>
          </a:r>
          <a:r>
            <a: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주문 </a:t>
          </a:r>
          <a:r>
            <a:rPr lang="en-US" altLang="ko-KR" dirty="0"/>
            <a:t>Service</a:t>
          </a:r>
          <a:endParaRPr lang="ko-KR" altLang="en-US" dirty="0"/>
        </a:p>
      </dgm:t>
    </dgm:pt>
    <dgm:pt modelId="{F618DD9F-910E-492E-B81F-A0793591DF53}" type="parTrans" cxnId="{877C683F-1725-45BD-827D-C4D2D7662EC2}">
      <dgm:prSet/>
      <dgm:spPr/>
      <dgm:t>
        <a:bodyPr/>
        <a:lstStyle/>
        <a:p>
          <a:pPr latinLnBrk="1"/>
          <a:endParaRPr lang="ko-KR" altLang="en-US"/>
        </a:p>
      </dgm:t>
    </dgm:pt>
    <dgm:pt modelId="{7FC1C757-124F-461A-A068-9CA535B5FD7B}" type="sibTrans" cxnId="{877C683F-1725-45BD-827D-C4D2D7662EC2}">
      <dgm:prSet/>
      <dgm:spPr/>
      <dgm:t>
        <a:bodyPr/>
        <a:lstStyle/>
        <a:p>
          <a:pPr latinLnBrk="1"/>
          <a:endParaRPr lang="ko-KR" altLang="en-US"/>
        </a:p>
      </dgm:t>
    </dgm:pt>
    <dgm:pt modelId="{4647680F-2231-4A4D-A46D-BDC6278DB848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dirty="0"/>
            <a:t>CRM / AI-based Service</a:t>
          </a:r>
          <a:endParaRPr lang="ko-KR" altLang="en-US" dirty="0"/>
        </a:p>
      </dgm:t>
    </dgm:pt>
    <dgm:pt modelId="{5C8E4648-35C4-4B98-914C-1E4AFE15DA16}" type="parTrans" cxnId="{09F8612F-6752-408D-8D91-92AC1C14E107}">
      <dgm:prSet/>
      <dgm:spPr/>
      <dgm:t>
        <a:bodyPr/>
        <a:lstStyle/>
        <a:p>
          <a:pPr latinLnBrk="1"/>
          <a:endParaRPr lang="ko-KR" altLang="en-US"/>
        </a:p>
      </dgm:t>
    </dgm:pt>
    <dgm:pt modelId="{45DCB4CA-0BCE-41AD-9ACA-73E7C9DC2CCD}" type="sibTrans" cxnId="{09F8612F-6752-408D-8D91-92AC1C14E107}">
      <dgm:prSet/>
      <dgm:spPr/>
      <dgm:t>
        <a:bodyPr/>
        <a:lstStyle/>
        <a:p>
          <a:pPr latinLnBrk="1"/>
          <a:endParaRPr lang="ko-KR" altLang="en-US"/>
        </a:p>
      </dgm:t>
    </dgm:pt>
    <dgm:pt modelId="{9797CF30-EFA1-4FC2-97E6-5E1003E7370E}">
      <dgm:prSet phldrT="[텍스트]"/>
      <dgm:spPr>
        <a:solidFill>
          <a:srgbClr val="7030A0"/>
        </a:solidFill>
      </dgm:spPr>
      <dgm:t>
        <a:bodyPr/>
        <a:lstStyle/>
        <a:p>
          <a:pPr latinLnBrk="1"/>
          <a:r>
            <a: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장바구니</a:t>
          </a:r>
          <a:r>
            <a:rPr lang="ko-KR" altLang="en-US" dirty="0"/>
            <a:t> </a:t>
          </a:r>
          <a:r>
            <a:rPr lang="en-US" altLang="ko-KR" dirty="0"/>
            <a:t>System</a:t>
          </a:r>
          <a:endParaRPr lang="ko-KR" altLang="en-US" dirty="0"/>
        </a:p>
      </dgm:t>
    </dgm:pt>
    <dgm:pt modelId="{7DD553C1-98AA-4CB3-8199-52921569EBF6}" type="parTrans" cxnId="{21C0BEC6-EAE7-46D7-82B1-70253294CA6B}">
      <dgm:prSet/>
      <dgm:spPr/>
      <dgm:t>
        <a:bodyPr/>
        <a:lstStyle/>
        <a:p>
          <a:pPr latinLnBrk="1"/>
          <a:endParaRPr lang="ko-KR" altLang="en-US"/>
        </a:p>
      </dgm:t>
    </dgm:pt>
    <dgm:pt modelId="{9372712E-637C-412C-920B-CF3BB60BE0F7}" type="sibTrans" cxnId="{21C0BEC6-EAE7-46D7-82B1-70253294CA6B}">
      <dgm:prSet/>
      <dgm:spPr/>
      <dgm:t>
        <a:bodyPr/>
        <a:lstStyle/>
        <a:p>
          <a:pPr latinLnBrk="1"/>
          <a:endParaRPr lang="ko-KR" altLang="en-US"/>
        </a:p>
      </dgm:t>
    </dgm:pt>
    <dgm:pt modelId="{B4A60B50-F561-41A2-B7DA-DF46E8780AD1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ko-KR" altLang="en-US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신속 배송 </a:t>
          </a:r>
          <a:r>
            <a:rPr lang="en-US" altLang="ko-KR" dirty="0"/>
            <a:t>System</a:t>
          </a:r>
          <a:endParaRPr lang="ko-KR" altLang="en-US" dirty="0"/>
        </a:p>
      </dgm:t>
    </dgm:pt>
    <dgm:pt modelId="{B4125C56-8B6D-4D72-8901-35235D166B85}" type="parTrans" cxnId="{6084502B-F874-4F1A-9C2E-F33DC421DCF9}">
      <dgm:prSet/>
      <dgm:spPr/>
      <dgm:t>
        <a:bodyPr/>
        <a:lstStyle/>
        <a:p>
          <a:pPr latinLnBrk="1"/>
          <a:endParaRPr lang="ko-KR" altLang="en-US"/>
        </a:p>
      </dgm:t>
    </dgm:pt>
    <dgm:pt modelId="{FBF325A9-207E-4BA3-84B8-7EA80052EDEB}" type="sibTrans" cxnId="{6084502B-F874-4F1A-9C2E-F33DC421DCF9}">
      <dgm:prSet/>
      <dgm:spPr/>
      <dgm:t>
        <a:bodyPr/>
        <a:lstStyle/>
        <a:p>
          <a:pPr latinLnBrk="1"/>
          <a:endParaRPr lang="ko-KR" altLang="en-US"/>
        </a:p>
      </dgm:t>
    </dgm:pt>
    <dgm:pt modelId="{37CE15C1-44AD-4401-90B7-EE0148C90ED8}" type="pres">
      <dgm:prSet presAssocID="{32C3EA36-B3CC-469B-804D-E5A3FB01EB38}" presName="diagram" presStyleCnt="0">
        <dgm:presLayoutVars>
          <dgm:dir/>
          <dgm:resizeHandles val="exact"/>
        </dgm:presLayoutVars>
      </dgm:prSet>
      <dgm:spPr/>
    </dgm:pt>
    <dgm:pt modelId="{9FBBF932-AF98-4E11-AF41-20BA67108E0A}" type="pres">
      <dgm:prSet presAssocID="{C8FCB47C-E4AA-49E4-9B82-293316E0799C}" presName="node" presStyleLbl="node1" presStyleIdx="0" presStyleCnt="7">
        <dgm:presLayoutVars>
          <dgm:bulletEnabled val="1"/>
        </dgm:presLayoutVars>
      </dgm:prSet>
      <dgm:spPr/>
    </dgm:pt>
    <dgm:pt modelId="{A452C817-3F82-4463-B26C-8D73A2DC7D4C}" type="pres">
      <dgm:prSet presAssocID="{EABEC0C5-8C8C-45C9-B422-CE5E7C558662}" presName="sibTrans" presStyleCnt="0"/>
      <dgm:spPr/>
    </dgm:pt>
    <dgm:pt modelId="{D00A3D9D-0D34-4344-8C77-CE018E74E626}" type="pres">
      <dgm:prSet presAssocID="{A12FA94F-72E3-4513-ADD0-24A14AF4B1FD}" presName="node" presStyleLbl="node1" presStyleIdx="1" presStyleCnt="7">
        <dgm:presLayoutVars>
          <dgm:bulletEnabled val="1"/>
        </dgm:presLayoutVars>
      </dgm:prSet>
      <dgm:spPr/>
    </dgm:pt>
    <dgm:pt modelId="{5BEED480-87E9-498D-8758-1A26205BAFAC}" type="pres">
      <dgm:prSet presAssocID="{D3D02792-D35C-41BF-8E87-B49297D4DC26}" presName="sibTrans" presStyleCnt="0"/>
      <dgm:spPr/>
    </dgm:pt>
    <dgm:pt modelId="{CBCC013A-FD5A-42F4-8F89-F53A5C697298}" type="pres">
      <dgm:prSet presAssocID="{E7A21A2A-70DF-4E08-A1A5-54604E17BCCB}" presName="node" presStyleLbl="node1" presStyleIdx="2" presStyleCnt="7">
        <dgm:presLayoutVars>
          <dgm:bulletEnabled val="1"/>
        </dgm:presLayoutVars>
      </dgm:prSet>
      <dgm:spPr/>
    </dgm:pt>
    <dgm:pt modelId="{F46EAC12-21B3-4DEC-82F2-D5D8BF04B911}" type="pres">
      <dgm:prSet presAssocID="{D56363EB-1888-45BD-A5CA-550A2DF9003C}" presName="sibTrans" presStyleCnt="0"/>
      <dgm:spPr/>
    </dgm:pt>
    <dgm:pt modelId="{8211F174-BEA7-43A4-97BE-7A55C682FB53}" type="pres">
      <dgm:prSet presAssocID="{B3E65702-FEA9-4A3C-A881-E7E4151259FC}" presName="node" presStyleLbl="node1" presStyleIdx="3" presStyleCnt="7">
        <dgm:presLayoutVars>
          <dgm:bulletEnabled val="1"/>
        </dgm:presLayoutVars>
      </dgm:prSet>
      <dgm:spPr/>
    </dgm:pt>
    <dgm:pt modelId="{68B8E0E4-5C1B-4131-9E51-DC44CD654D87}" type="pres">
      <dgm:prSet presAssocID="{7FC1C757-124F-461A-A068-9CA535B5FD7B}" presName="sibTrans" presStyleCnt="0"/>
      <dgm:spPr/>
    </dgm:pt>
    <dgm:pt modelId="{9F1AD2AB-255B-4774-BC78-89831B2ACE6B}" type="pres">
      <dgm:prSet presAssocID="{4647680F-2231-4A4D-A46D-BDC6278DB848}" presName="node" presStyleLbl="node1" presStyleIdx="4" presStyleCnt="7">
        <dgm:presLayoutVars>
          <dgm:bulletEnabled val="1"/>
        </dgm:presLayoutVars>
      </dgm:prSet>
      <dgm:spPr/>
    </dgm:pt>
    <dgm:pt modelId="{F7EC77AF-57FD-4707-95E6-47CA49A4D201}" type="pres">
      <dgm:prSet presAssocID="{45DCB4CA-0BCE-41AD-9ACA-73E7C9DC2CCD}" presName="sibTrans" presStyleCnt="0"/>
      <dgm:spPr/>
    </dgm:pt>
    <dgm:pt modelId="{BE0806A7-240A-4428-B8DA-A3ECFDB38596}" type="pres">
      <dgm:prSet presAssocID="{9797CF30-EFA1-4FC2-97E6-5E1003E7370E}" presName="node" presStyleLbl="node1" presStyleIdx="5" presStyleCnt="7">
        <dgm:presLayoutVars>
          <dgm:bulletEnabled val="1"/>
        </dgm:presLayoutVars>
      </dgm:prSet>
      <dgm:spPr/>
    </dgm:pt>
    <dgm:pt modelId="{E892B337-305A-4915-90EA-4C360EFF07B0}" type="pres">
      <dgm:prSet presAssocID="{9372712E-637C-412C-920B-CF3BB60BE0F7}" presName="sibTrans" presStyleCnt="0"/>
      <dgm:spPr/>
    </dgm:pt>
    <dgm:pt modelId="{4A68AF02-CB01-4340-AFEB-0B8554CA56DD}" type="pres">
      <dgm:prSet presAssocID="{B4A60B50-F561-41A2-B7DA-DF46E8780AD1}" presName="node" presStyleLbl="node1" presStyleIdx="6" presStyleCnt="7">
        <dgm:presLayoutVars>
          <dgm:bulletEnabled val="1"/>
        </dgm:presLayoutVars>
      </dgm:prSet>
      <dgm:spPr/>
    </dgm:pt>
  </dgm:ptLst>
  <dgm:cxnLst>
    <dgm:cxn modelId="{6CC66302-6A33-45C1-BD83-2F6BA7D82A78}" type="presOf" srcId="{4647680F-2231-4A4D-A46D-BDC6278DB848}" destId="{9F1AD2AB-255B-4774-BC78-89831B2ACE6B}" srcOrd="0" destOrd="0" presId="urn:microsoft.com/office/officeart/2005/8/layout/default"/>
    <dgm:cxn modelId="{5F160315-5E94-4680-8D75-A1EEDCC2E0EF}" srcId="{32C3EA36-B3CC-469B-804D-E5A3FB01EB38}" destId="{E7A21A2A-70DF-4E08-A1A5-54604E17BCCB}" srcOrd="2" destOrd="0" parTransId="{5D546638-4DC7-4ECA-B6DA-A549C01D46BC}" sibTransId="{D56363EB-1888-45BD-A5CA-550A2DF9003C}"/>
    <dgm:cxn modelId="{07842A17-109E-4108-B79F-832E61EB3A93}" type="presOf" srcId="{B3E65702-FEA9-4A3C-A881-E7E4151259FC}" destId="{8211F174-BEA7-43A4-97BE-7A55C682FB53}" srcOrd="0" destOrd="0" presId="urn:microsoft.com/office/officeart/2005/8/layout/default"/>
    <dgm:cxn modelId="{6084502B-F874-4F1A-9C2E-F33DC421DCF9}" srcId="{32C3EA36-B3CC-469B-804D-E5A3FB01EB38}" destId="{B4A60B50-F561-41A2-B7DA-DF46E8780AD1}" srcOrd="6" destOrd="0" parTransId="{B4125C56-8B6D-4D72-8901-35235D166B85}" sibTransId="{FBF325A9-207E-4BA3-84B8-7EA80052EDEB}"/>
    <dgm:cxn modelId="{09F8612F-6752-408D-8D91-92AC1C14E107}" srcId="{32C3EA36-B3CC-469B-804D-E5A3FB01EB38}" destId="{4647680F-2231-4A4D-A46D-BDC6278DB848}" srcOrd="4" destOrd="0" parTransId="{5C8E4648-35C4-4B98-914C-1E4AFE15DA16}" sibTransId="{45DCB4CA-0BCE-41AD-9ACA-73E7C9DC2CCD}"/>
    <dgm:cxn modelId="{877C683F-1725-45BD-827D-C4D2D7662EC2}" srcId="{32C3EA36-B3CC-469B-804D-E5A3FB01EB38}" destId="{B3E65702-FEA9-4A3C-A881-E7E4151259FC}" srcOrd="3" destOrd="0" parTransId="{F618DD9F-910E-492E-B81F-A0793591DF53}" sibTransId="{7FC1C757-124F-461A-A068-9CA535B5FD7B}"/>
    <dgm:cxn modelId="{6E053C66-21A9-470D-A073-88A2DF7FE31E}" srcId="{32C3EA36-B3CC-469B-804D-E5A3FB01EB38}" destId="{A12FA94F-72E3-4513-ADD0-24A14AF4B1FD}" srcOrd="1" destOrd="0" parTransId="{8D1924D1-A3F1-4DC8-BB77-90DCB8D6BEA8}" sibTransId="{D3D02792-D35C-41BF-8E87-B49297D4DC26}"/>
    <dgm:cxn modelId="{29A73D48-15C7-40B8-9CCD-63A2400C27C4}" type="presOf" srcId="{B4A60B50-F561-41A2-B7DA-DF46E8780AD1}" destId="{4A68AF02-CB01-4340-AFEB-0B8554CA56DD}" srcOrd="0" destOrd="0" presId="urn:microsoft.com/office/officeart/2005/8/layout/default"/>
    <dgm:cxn modelId="{0ED99B4F-5471-40DF-A147-0FB628DFDF0A}" type="presOf" srcId="{32C3EA36-B3CC-469B-804D-E5A3FB01EB38}" destId="{37CE15C1-44AD-4401-90B7-EE0148C90ED8}" srcOrd="0" destOrd="0" presId="urn:microsoft.com/office/officeart/2005/8/layout/default"/>
    <dgm:cxn modelId="{003C5079-23E6-475C-B325-0FC8FC5B55AA}" type="presOf" srcId="{A12FA94F-72E3-4513-ADD0-24A14AF4B1FD}" destId="{D00A3D9D-0D34-4344-8C77-CE018E74E626}" srcOrd="0" destOrd="0" presId="urn:microsoft.com/office/officeart/2005/8/layout/default"/>
    <dgm:cxn modelId="{C6E51787-3429-42B2-BAB2-37234BC1B5F1}" type="presOf" srcId="{C8FCB47C-E4AA-49E4-9B82-293316E0799C}" destId="{9FBBF932-AF98-4E11-AF41-20BA67108E0A}" srcOrd="0" destOrd="0" presId="urn:microsoft.com/office/officeart/2005/8/layout/default"/>
    <dgm:cxn modelId="{99997BBA-60C8-458E-8586-FA58578CC5BE}" type="presOf" srcId="{E7A21A2A-70DF-4E08-A1A5-54604E17BCCB}" destId="{CBCC013A-FD5A-42F4-8F89-F53A5C697298}" srcOrd="0" destOrd="0" presId="urn:microsoft.com/office/officeart/2005/8/layout/default"/>
    <dgm:cxn modelId="{21C0BEC6-EAE7-46D7-82B1-70253294CA6B}" srcId="{32C3EA36-B3CC-469B-804D-E5A3FB01EB38}" destId="{9797CF30-EFA1-4FC2-97E6-5E1003E7370E}" srcOrd="5" destOrd="0" parTransId="{7DD553C1-98AA-4CB3-8199-52921569EBF6}" sibTransId="{9372712E-637C-412C-920B-CF3BB60BE0F7}"/>
    <dgm:cxn modelId="{EFE146DE-6F7D-4C83-954C-4C035AA2B73D}" srcId="{32C3EA36-B3CC-469B-804D-E5A3FB01EB38}" destId="{C8FCB47C-E4AA-49E4-9B82-293316E0799C}" srcOrd="0" destOrd="0" parTransId="{50B9B0D9-257E-49AD-A899-39087F3FA471}" sibTransId="{EABEC0C5-8C8C-45C9-B422-CE5E7C558662}"/>
    <dgm:cxn modelId="{309986E4-2180-49A9-ABDF-41E4C6A9A2A8}" type="presOf" srcId="{9797CF30-EFA1-4FC2-97E6-5E1003E7370E}" destId="{BE0806A7-240A-4428-B8DA-A3ECFDB38596}" srcOrd="0" destOrd="0" presId="urn:microsoft.com/office/officeart/2005/8/layout/default"/>
    <dgm:cxn modelId="{180B4272-7430-495C-9960-2CD6698DE022}" type="presParOf" srcId="{37CE15C1-44AD-4401-90B7-EE0148C90ED8}" destId="{9FBBF932-AF98-4E11-AF41-20BA67108E0A}" srcOrd="0" destOrd="0" presId="urn:microsoft.com/office/officeart/2005/8/layout/default"/>
    <dgm:cxn modelId="{C97CE391-9633-49B8-B8B9-21FFB77FAC4B}" type="presParOf" srcId="{37CE15C1-44AD-4401-90B7-EE0148C90ED8}" destId="{A452C817-3F82-4463-B26C-8D73A2DC7D4C}" srcOrd="1" destOrd="0" presId="urn:microsoft.com/office/officeart/2005/8/layout/default"/>
    <dgm:cxn modelId="{7E6E2534-6E82-477D-A4EA-6EF0D45BD185}" type="presParOf" srcId="{37CE15C1-44AD-4401-90B7-EE0148C90ED8}" destId="{D00A3D9D-0D34-4344-8C77-CE018E74E626}" srcOrd="2" destOrd="0" presId="urn:microsoft.com/office/officeart/2005/8/layout/default"/>
    <dgm:cxn modelId="{8039A17A-1C53-4AF3-A188-3063823BABAB}" type="presParOf" srcId="{37CE15C1-44AD-4401-90B7-EE0148C90ED8}" destId="{5BEED480-87E9-498D-8758-1A26205BAFAC}" srcOrd="3" destOrd="0" presId="urn:microsoft.com/office/officeart/2005/8/layout/default"/>
    <dgm:cxn modelId="{88BF0AB5-96CF-447B-8250-63AB0CE37778}" type="presParOf" srcId="{37CE15C1-44AD-4401-90B7-EE0148C90ED8}" destId="{CBCC013A-FD5A-42F4-8F89-F53A5C697298}" srcOrd="4" destOrd="0" presId="urn:microsoft.com/office/officeart/2005/8/layout/default"/>
    <dgm:cxn modelId="{148CA1A7-C03B-4C24-B7E1-7053E5F40758}" type="presParOf" srcId="{37CE15C1-44AD-4401-90B7-EE0148C90ED8}" destId="{F46EAC12-21B3-4DEC-82F2-D5D8BF04B911}" srcOrd="5" destOrd="0" presId="urn:microsoft.com/office/officeart/2005/8/layout/default"/>
    <dgm:cxn modelId="{7E081D61-6FD2-4B1C-8E23-5364A5B2DEF1}" type="presParOf" srcId="{37CE15C1-44AD-4401-90B7-EE0148C90ED8}" destId="{8211F174-BEA7-43A4-97BE-7A55C682FB53}" srcOrd="6" destOrd="0" presId="urn:microsoft.com/office/officeart/2005/8/layout/default"/>
    <dgm:cxn modelId="{4954AD28-0703-4066-92B4-76403309C97D}" type="presParOf" srcId="{37CE15C1-44AD-4401-90B7-EE0148C90ED8}" destId="{68B8E0E4-5C1B-4131-9E51-DC44CD654D87}" srcOrd="7" destOrd="0" presId="urn:microsoft.com/office/officeart/2005/8/layout/default"/>
    <dgm:cxn modelId="{3461D789-96CD-482D-9491-EAE0C0A28DAB}" type="presParOf" srcId="{37CE15C1-44AD-4401-90B7-EE0148C90ED8}" destId="{9F1AD2AB-255B-4774-BC78-89831B2ACE6B}" srcOrd="8" destOrd="0" presId="urn:microsoft.com/office/officeart/2005/8/layout/default"/>
    <dgm:cxn modelId="{D66E623A-4F53-41BB-ADA1-A36FDB35448B}" type="presParOf" srcId="{37CE15C1-44AD-4401-90B7-EE0148C90ED8}" destId="{F7EC77AF-57FD-4707-95E6-47CA49A4D201}" srcOrd="9" destOrd="0" presId="urn:microsoft.com/office/officeart/2005/8/layout/default"/>
    <dgm:cxn modelId="{F6A89696-704B-4B74-AE59-17E59969EF2F}" type="presParOf" srcId="{37CE15C1-44AD-4401-90B7-EE0148C90ED8}" destId="{BE0806A7-240A-4428-B8DA-A3ECFDB38596}" srcOrd="10" destOrd="0" presId="urn:microsoft.com/office/officeart/2005/8/layout/default"/>
    <dgm:cxn modelId="{5B7F72D5-A20D-4175-8BF2-65DCFA081F57}" type="presParOf" srcId="{37CE15C1-44AD-4401-90B7-EE0148C90ED8}" destId="{E892B337-305A-4915-90EA-4C360EFF07B0}" srcOrd="11" destOrd="0" presId="urn:microsoft.com/office/officeart/2005/8/layout/default"/>
    <dgm:cxn modelId="{14A9A966-10EC-4ED2-B94E-FD8FD65F5B0D}" type="presParOf" srcId="{37CE15C1-44AD-4401-90B7-EE0148C90ED8}" destId="{4A68AF02-CB01-4340-AFEB-0B8554CA56DD}" srcOrd="12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95B5B-DA9B-44C9-9162-AC19AC074964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505E70B-2B6A-4D00-8A1B-E8B408256F17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600" kern="1200" dirty="0"/>
            <a:t>IoT</a:t>
          </a:r>
          <a:endParaRPr lang="ko-KR" altLang="en-US" sz="4600" kern="1200" dirty="0"/>
        </a:p>
      </dsp:txBody>
      <dsp:txXfrm>
        <a:off x="1972601" y="617935"/>
        <a:ext cx="1906956" cy="1906956"/>
      </dsp:txXfrm>
    </dsp:sp>
    <dsp:sp modelId="{348EA062-4EDA-4C10-883B-FA5F28A379C5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600" kern="1200" dirty="0"/>
            <a:t>Cloud</a:t>
          </a:r>
          <a:endParaRPr lang="ko-KR" altLang="en-US" sz="4600" kern="1200" dirty="0"/>
        </a:p>
      </dsp:txBody>
      <dsp:txXfrm>
        <a:off x="4248442" y="617935"/>
        <a:ext cx="1906956" cy="1906956"/>
      </dsp:txXfrm>
    </dsp:sp>
    <dsp:sp modelId="{820FA78C-58DD-4672-BAA9-7965F4C71646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600" kern="1200" dirty="0"/>
            <a:t>Big Data</a:t>
          </a:r>
          <a:endParaRPr lang="ko-KR" altLang="en-US" sz="4600" kern="1200" dirty="0"/>
        </a:p>
      </dsp:txBody>
      <dsp:txXfrm>
        <a:off x="1972601" y="2893775"/>
        <a:ext cx="1906956" cy="1906956"/>
      </dsp:txXfrm>
    </dsp:sp>
    <dsp:sp modelId="{1B5F85D4-CF4B-4087-8D48-C0B9FCE76FA2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4600" kern="1200" dirty="0"/>
            <a:t>AI</a:t>
          </a:r>
          <a:endParaRPr lang="ko-KR" altLang="en-US" sz="4600" kern="1200" dirty="0"/>
        </a:p>
      </dsp:txBody>
      <dsp:txXfrm>
        <a:off x="4248442" y="2893775"/>
        <a:ext cx="1906956" cy="190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BF932-AF98-4E11-AF41-20BA67108E0A}">
      <dsp:nvSpPr>
        <dsp:cNvPr id="0" name=""/>
        <dsp:cNvSpPr/>
      </dsp:nvSpPr>
      <dsp:spPr>
        <a:xfrm>
          <a:off x="660772" y="3010"/>
          <a:ext cx="2696533" cy="1617920"/>
        </a:xfrm>
        <a:prstGeom prst="rect">
          <a:avLst/>
        </a:prstGeom>
        <a:solidFill>
          <a:srgbClr val="FF0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 err="1"/>
            <a:t>비대면</a:t>
          </a:r>
          <a:r>
            <a:rPr lang="en-US" altLang="ko-KR" sz="3300" kern="1200" dirty="0"/>
            <a:t> / Online</a:t>
          </a:r>
          <a:endParaRPr lang="ko-KR" altLang="en-US" sz="3300" kern="1200" dirty="0"/>
        </a:p>
      </dsp:txBody>
      <dsp:txXfrm>
        <a:off x="660772" y="3010"/>
        <a:ext cx="2696533" cy="1617920"/>
      </dsp:txXfrm>
    </dsp:sp>
    <dsp:sp modelId="{D00A3D9D-0D34-4344-8C77-CE018E74E626}">
      <dsp:nvSpPr>
        <dsp:cNvPr id="0" name=""/>
        <dsp:cNvSpPr/>
      </dsp:nvSpPr>
      <dsp:spPr>
        <a:xfrm>
          <a:off x="3626958" y="3010"/>
          <a:ext cx="2696533" cy="1617920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Mobile / Web</a:t>
          </a:r>
          <a:endParaRPr lang="ko-KR" altLang="en-US" sz="3300" kern="1200" dirty="0"/>
        </a:p>
      </dsp:txBody>
      <dsp:txXfrm>
        <a:off x="3626958" y="3010"/>
        <a:ext cx="2696533" cy="1617920"/>
      </dsp:txXfrm>
    </dsp:sp>
    <dsp:sp modelId="{CBCC013A-FD5A-42F4-8F89-F53A5C697298}">
      <dsp:nvSpPr>
        <dsp:cNvPr id="0" name=""/>
        <dsp:cNvSpPr/>
      </dsp:nvSpPr>
      <dsp:spPr>
        <a:xfrm>
          <a:off x="6593145" y="3010"/>
          <a:ext cx="2696533" cy="1617920"/>
        </a:xfrm>
        <a:prstGeom prst="rect">
          <a:avLst/>
        </a:prstGeom>
        <a:solidFill>
          <a:srgbClr val="FF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>
              <a:solidFill>
                <a:srgbClr val="C00000"/>
              </a:solidFill>
            </a:rPr>
            <a:t>Credit Card</a:t>
          </a:r>
          <a:endParaRPr lang="ko-KR" altLang="en-US" sz="3300" kern="1200" dirty="0">
            <a:solidFill>
              <a:srgbClr val="C00000"/>
            </a:solidFill>
          </a:endParaRPr>
        </a:p>
      </dsp:txBody>
      <dsp:txXfrm>
        <a:off x="6593145" y="3010"/>
        <a:ext cx="2696533" cy="1617920"/>
      </dsp:txXfrm>
    </dsp:sp>
    <dsp:sp modelId="{8211F174-BEA7-43A4-97BE-7A55C682FB53}">
      <dsp:nvSpPr>
        <dsp:cNvPr id="0" name=""/>
        <dsp:cNvSpPr/>
      </dsp:nvSpPr>
      <dsp:spPr>
        <a:xfrm>
          <a:off x="660772" y="1890583"/>
          <a:ext cx="2696533" cy="1617920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IT </a:t>
          </a:r>
          <a:r>
            <a:rPr lang="ko-KR" altLang="en-US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공급 </a:t>
          </a:r>
          <a:r>
            <a:rPr lang="en-US" altLang="ko-KR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/ </a:t>
          </a:r>
          <a:r>
            <a:rPr lang="ko-KR" altLang="en-US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주문 </a:t>
          </a:r>
          <a:r>
            <a:rPr lang="en-US" altLang="ko-KR" sz="3300" kern="1200" dirty="0"/>
            <a:t>Service</a:t>
          </a:r>
          <a:endParaRPr lang="ko-KR" altLang="en-US" sz="3300" kern="1200" dirty="0"/>
        </a:p>
      </dsp:txBody>
      <dsp:txXfrm>
        <a:off x="660772" y="1890583"/>
        <a:ext cx="2696533" cy="1617920"/>
      </dsp:txXfrm>
    </dsp:sp>
    <dsp:sp modelId="{9F1AD2AB-255B-4774-BC78-89831B2ACE6B}">
      <dsp:nvSpPr>
        <dsp:cNvPr id="0" name=""/>
        <dsp:cNvSpPr/>
      </dsp:nvSpPr>
      <dsp:spPr>
        <a:xfrm>
          <a:off x="3626958" y="1890583"/>
          <a:ext cx="2696533" cy="1617920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300" kern="1200" dirty="0"/>
            <a:t>CRM / AI-based Service</a:t>
          </a:r>
          <a:endParaRPr lang="ko-KR" altLang="en-US" sz="3300" kern="1200" dirty="0"/>
        </a:p>
      </dsp:txBody>
      <dsp:txXfrm>
        <a:off x="3626958" y="1890583"/>
        <a:ext cx="2696533" cy="1617920"/>
      </dsp:txXfrm>
    </dsp:sp>
    <dsp:sp modelId="{BE0806A7-240A-4428-B8DA-A3ECFDB38596}">
      <dsp:nvSpPr>
        <dsp:cNvPr id="0" name=""/>
        <dsp:cNvSpPr/>
      </dsp:nvSpPr>
      <dsp:spPr>
        <a:xfrm>
          <a:off x="6593145" y="1890583"/>
          <a:ext cx="2696533" cy="1617920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장바구니</a:t>
          </a:r>
          <a:r>
            <a:rPr lang="ko-KR" altLang="en-US" sz="3300" kern="1200" dirty="0"/>
            <a:t> </a:t>
          </a:r>
          <a:r>
            <a:rPr lang="en-US" altLang="ko-KR" sz="3300" kern="1200" dirty="0"/>
            <a:t>System</a:t>
          </a:r>
          <a:endParaRPr lang="ko-KR" altLang="en-US" sz="3300" kern="1200" dirty="0"/>
        </a:p>
      </dsp:txBody>
      <dsp:txXfrm>
        <a:off x="6593145" y="1890583"/>
        <a:ext cx="2696533" cy="1617920"/>
      </dsp:txXfrm>
    </dsp:sp>
    <dsp:sp modelId="{4A68AF02-CB01-4340-AFEB-0B8554CA56DD}">
      <dsp:nvSpPr>
        <dsp:cNvPr id="0" name=""/>
        <dsp:cNvSpPr/>
      </dsp:nvSpPr>
      <dsp:spPr>
        <a:xfrm>
          <a:off x="3626958" y="3778156"/>
          <a:ext cx="2696533" cy="1617920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rPr>
            <a:t>신속 배송 </a:t>
          </a:r>
          <a:r>
            <a:rPr lang="en-US" altLang="ko-KR" sz="3300" kern="1200" dirty="0"/>
            <a:t>System</a:t>
          </a:r>
          <a:endParaRPr lang="ko-KR" altLang="en-US" sz="3300" kern="1200" dirty="0"/>
        </a:p>
      </dsp:txBody>
      <dsp:txXfrm>
        <a:off x="3626958" y="3778156"/>
        <a:ext cx="2696533" cy="161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4AC57-8009-4C3E-8FBE-77F6663B0395}" type="datetimeFigureOut">
              <a:rPr lang="ko-KR" altLang="en-US" smtClean="0"/>
              <a:t>2023-07-14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D1B0-64C6-4821-AF2D-2F1FB4CCB6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30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569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8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69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334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76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44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48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704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301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827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4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67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48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22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90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75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956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98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363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752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09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684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70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656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570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970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712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735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6774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5370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3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644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97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9969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2523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8029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335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09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874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50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935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1898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5134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6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148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69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11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2D1B0-64C6-4821-AF2D-2F1FB4CCB68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92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58807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8970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1571" y="228600"/>
            <a:ext cx="2214033" cy="5867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7350" y="228600"/>
            <a:ext cx="6441017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66856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r>
              <a:rPr lang="ko-KR" altLang="en-US"/>
              <a:t>온라인 이미지를 추가하려면 아이콘을 클릭하세요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15627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2494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7" y="187900"/>
            <a:ext cx="11697231" cy="504799"/>
          </a:xfrm>
        </p:spPr>
        <p:txBody>
          <a:bodyPr>
            <a:noAutofit/>
          </a:bodyPr>
          <a:lstStyle>
            <a:lvl1pPr>
              <a:defRPr sz="227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7" y="1060451"/>
            <a:ext cx="11749231" cy="5230428"/>
          </a:xfrm>
        </p:spPr>
        <p:txBody>
          <a:bodyPr anchor="t" anchorCtr="0">
            <a:normAutofit/>
          </a:bodyPr>
          <a:lstStyle>
            <a:lvl1pPr marL="292500" indent="-2925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1950">
                <a:solidFill>
                  <a:srgbClr val="445469"/>
                </a:solidFill>
              </a:defRPr>
            </a:lvl1pPr>
            <a:lvl2pPr marL="650091" indent="-278606">
              <a:lnSpc>
                <a:spcPct val="100000"/>
              </a:lnSpc>
              <a:buFont typeface="Wingdings" panose="05000000000000000000" pitchFamily="2" charset="2"/>
              <a:buChar char="§"/>
              <a:defRPr sz="1625">
                <a:solidFill>
                  <a:srgbClr val="445469"/>
                </a:solidFill>
              </a:defRPr>
            </a:lvl2pPr>
            <a:lvl3pPr marL="975141" indent="-232172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463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114453" indent="0">
              <a:buNone/>
              <a:defRPr/>
            </a:lvl4pPr>
            <a:lvl5pPr marL="1485937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79828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>
          <p15:clr>
            <a:srgbClr val="A4A3A4"/>
          </p15:clr>
        </p15:guide>
        <p15:guide id="2" pos="7423">
          <p15:clr>
            <a:srgbClr val="A4A3A4"/>
          </p15:clr>
        </p15:guide>
        <p15:guide id="3" pos="308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219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45964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9820578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84646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6156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064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3472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49601" y="3429000"/>
            <a:ext cx="8534400" cy="14478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117600" y="1371600"/>
            <a:ext cx="10160000" cy="20574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/>
          <a:lstStyle>
            <a:lvl1pPr algn="ctr">
              <a:defRPr sz="4388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6792" name="Text Box 8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608634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584582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69755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4066030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194187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28306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468894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205263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31315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클라우드 제목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862303" y="4019550"/>
            <a:ext cx="10767721" cy="92989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40697D-F0AB-41B9-8965-35FBF5205346}"/>
              </a:ext>
            </a:extLst>
          </p:cNvPr>
          <p:cNvGrpSpPr/>
          <p:nvPr userDrawn="1"/>
        </p:nvGrpSpPr>
        <p:grpSpPr>
          <a:xfrm>
            <a:off x="0" y="1"/>
            <a:ext cx="12192000" cy="6857998"/>
            <a:chOff x="0" y="1"/>
            <a:chExt cx="12192000" cy="68579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C716F3-6B0D-4C8D-ACAB-C95375E52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36"/>
            <a:stretch/>
          </p:blipFill>
          <p:spPr>
            <a:xfrm>
              <a:off x="4636" y="1"/>
              <a:ext cx="12187364" cy="5255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E4980DE-8B56-4AE9-BFDF-C02E5FB56CED}"/>
                </a:ext>
              </a:extLst>
            </p:cNvPr>
            <p:cNvSpPr/>
            <p:nvPr/>
          </p:nvSpPr>
          <p:spPr>
            <a:xfrm>
              <a:off x="0" y="5255166"/>
              <a:ext cx="12192000" cy="1602833"/>
            </a:xfrm>
            <a:prstGeom prst="rect">
              <a:avLst/>
            </a:prstGeom>
            <a:solidFill>
              <a:srgbClr val="F1F2F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7377F0B-F960-4572-A001-21D29C54D252}"/>
                </a:ext>
              </a:extLst>
            </p:cNvPr>
            <p:cNvCxnSpPr/>
            <p:nvPr/>
          </p:nvCxnSpPr>
          <p:spPr>
            <a:xfrm>
              <a:off x="1779588" y="2210861"/>
              <a:ext cx="1765983" cy="0"/>
            </a:xfrm>
            <a:prstGeom prst="line">
              <a:avLst/>
            </a:prstGeom>
            <a:ln>
              <a:solidFill>
                <a:srgbClr val="F1F2F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FD54FD0-EA5B-4F81-8A21-5B56F3DC63A2}"/>
                </a:ext>
              </a:extLst>
            </p:cNvPr>
            <p:cNvCxnSpPr/>
            <p:nvPr/>
          </p:nvCxnSpPr>
          <p:spPr>
            <a:xfrm>
              <a:off x="8471775" y="2210861"/>
              <a:ext cx="1767600" cy="0"/>
            </a:xfrm>
            <a:prstGeom prst="line">
              <a:avLst/>
            </a:prstGeom>
            <a:ln>
              <a:solidFill>
                <a:srgbClr val="F1F2F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77">
              <a:extLst>
                <a:ext uri="{FF2B5EF4-FFF2-40B4-BE49-F238E27FC236}">
                  <a16:creationId xmlns:a16="http://schemas.microsoft.com/office/drawing/2014/main" id="{3931F07E-1FCE-4149-9FF9-388B7494E7F6}"/>
                </a:ext>
              </a:extLst>
            </p:cNvPr>
            <p:cNvGrpSpPr/>
            <p:nvPr/>
          </p:nvGrpSpPr>
          <p:grpSpPr>
            <a:xfrm>
              <a:off x="3922043" y="2799963"/>
              <a:ext cx="267294" cy="334118"/>
              <a:chOff x="242888" y="2865438"/>
              <a:chExt cx="234950" cy="293687"/>
            </a:xfrm>
            <a:solidFill>
              <a:srgbClr val="FFFFFF"/>
            </a:solidFill>
          </p:grpSpPr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id="{A6AA0F78-20AD-493E-8D8D-E05EA312A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88" y="3054350"/>
                <a:ext cx="234950" cy="104775"/>
              </a:xfrm>
              <a:custGeom>
                <a:avLst/>
                <a:gdLst/>
                <a:ahLst/>
                <a:cxnLst>
                  <a:cxn ang="0">
                    <a:pos x="148" y="60"/>
                  </a:cxn>
                  <a:cxn ang="0">
                    <a:pos x="148" y="60"/>
                  </a:cxn>
                  <a:cxn ang="0">
                    <a:pos x="118" y="59"/>
                  </a:cxn>
                  <a:cxn ang="0">
                    <a:pos x="91" y="55"/>
                  </a:cxn>
                  <a:cxn ang="0">
                    <a:pos x="65" y="50"/>
                  </a:cxn>
                  <a:cxn ang="0">
                    <a:pos x="43" y="43"/>
                  </a:cxn>
                  <a:cxn ang="0">
                    <a:pos x="34" y="39"/>
                  </a:cxn>
                  <a:cxn ang="0">
                    <a:pos x="25" y="34"/>
                  </a:cxn>
                  <a:cxn ang="0">
                    <a:pos x="17" y="29"/>
                  </a:cxn>
                  <a:cxn ang="0">
                    <a:pos x="11" y="24"/>
                  </a:cxn>
                  <a:cxn ang="0">
                    <a:pos x="6" y="18"/>
                  </a:cxn>
                  <a:cxn ang="0">
                    <a:pos x="2" y="13"/>
                  </a:cxn>
                  <a:cxn ang="0">
                    <a:pos x="1" y="7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9"/>
                  </a:cxn>
                  <a:cxn ang="0">
                    <a:pos x="2" y="85"/>
                  </a:cxn>
                  <a:cxn ang="0">
                    <a:pos x="6" y="90"/>
                  </a:cxn>
                  <a:cxn ang="0">
                    <a:pos x="11" y="96"/>
                  </a:cxn>
                  <a:cxn ang="0">
                    <a:pos x="17" y="101"/>
                  </a:cxn>
                  <a:cxn ang="0">
                    <a:pos x="25" y="106"/>
                  </a:cxn>
                  <a:cxn ang="0">
                    <a:pos x="34" y="110"/>
                  </a:cxn>
                  <a:cxn ang="0">
                    <a:pos x="43" y="115"/>
                  </a:cxn>
                  <a:cxn ang="0">
                    <a:pos x="65" y="122"/>
                  </a:cxn>
                  <a:cxn ang="0">
                    <a:pos x="91" y="127"/>
                  </a:cxn>
                  <a:cxn ang="0">
                    <a:pos x="118" y="131"/>
                  </a:cxn>
                  <a:cxn ang="0">
                    <a:pos x="148" y="132"/>
                  </a:cxn>
                  <a:cxn ang="0">
                    <a:pos x="148" y="132"/>
                  </a:cxn>
                  <a:cxn ang="0">
                    <a:pos x="178" y="131"/>
                  </a:cxn>
                  <a:cxn ang="0">
                    <a:pos x="205" y="127"/>
                  </a:cxn>
                  <a:cxn ang="0">
                    <a:pos x="231" y="122"/>
                  </a:cxn>
                  <a:cxn ang="0">
                    <a:pos x="252" y="115"/>
                  </a:cxn>
                  <a:cxn ang="0">
                    <a:pos x="262" y="110"/>
                  </a:cxn>
                  <a:cxn ang="0">
                    <a:pos x="271" y="106"/>
                  </a:cxn>
                  <a:cxn ang="0">
                    <a:pos x="278" y="101"/>
                  </a:cxn>
                  <a:cxn ang="0">
                    <a:pos x="284" y="96"/>
                  </a:cxn>
                  <a:cxn ang="0">
                    <a:pos x="289" y="90"/>
                  </a:cxn>
                  <a:cxn ang="0">
                    <a:pos x="293" y="85"/>
                  </a:cxn>
                  <a:cxn ang="0">
                    <a:pos x="294" y="79"/>
                  </a:cxn>
                  <a:cxn ang="0">
                    <a:pos x="296" y="72"/>
                  </a:cxn>
                  <a:cxn ang="0">
                    <a:pos x="296" y="0"/>
                  </a:cxn>
                  <a:cxn ang="0">
                    <a:pos x="296" y="0"/>
                  </a:cxn>
                  <a:cxn ang="0">
                    <a:pos x="294" y="7"/>
                  </a:cxn>
                  <a:cxn ang="0">
                    <a:pos x="293" y="13"/>
                  </a:cxn>
                  <a:cxn ang="0">
                    <a:pos x="289" y="18"/>
                  </a:cxn>
                  <a:cxn ang="0">
                    <a:pos x="284" y="24"/>
                  </a:cxn>
                  <a:cxn ang="0">
                    <a:pos x="278" y="29"/>
                  </a:cxn>
                  <a:cxn ang="0">
                    <a:pos x="271" y="34"/>
                  </a:cxn>
                  <a:cxn ang="0">
                    <a:pos x="262" y="39"/>
                  </a:cxn>
                  <a:cxn ang="0">
                    <a:pos x="252" y="43"/>
                  </a:cxn>
                  <a:cxn ang="0">
                    <a:pos x="231" y="50"/>
                  </a:cxn>
                  <a:cxn ang="0">
                    <a:pos x="205" y="55"/>
                  </a:cxn>
                  <a:cxn ang="0">
                    <a:pos x="178" y="59"/>
                  </a:cxn>
                  <a:cxn ang="0">
                    <a:pos x="148" y="60"/>
                  </a:cxn>
                  <a:cxn ang="0">
                    <a:pos x="148" y="60"/>
                  </a:cxn>
                </a:cxnLst>
                <a:rect l="0" t="0" r="r" b="b"/>
                <a:pathLst>
                  <a:path w="296" h="132">
                    <a:moveTo>
                      <a:pt x="148" y="60"/>
                    </a:moveTo>
                    <a:lnTo>
                      <a:pt x="148" y="60"/>
                    </a:lnTo>
                    <a:lnTo>
                      <a:pt x="118" y="59"/>
                    </a:lnTo>
                    <a:lnTo>
                      <a:pt x="91" y="55"/>
                    </a:lnTo>
                    <a:lnTo>
                      <a:pt x="65" y="50"/>
                    </a:lnTo>
                    <a:lnTo>
                      <a:pt x="43" y="43"/>
                    </a:lnTo>
                    <a:lnTo>
                      <a:pt x="34" y="39"/>
                    </a:lnTo>
                    <a:lnTo>
                      <a:pt x="25" y="34"/>
                    </a:lnTo>
                    <a:lnTo>
                      <a:pt x="17" y="29"/>
                    </a:lnTo>
                    <a:lnTo>
                      <a:pt x="11" y="24"/>
                    </a:lnTo>
                    <a:lnTo>
                      <a:pt x="6" y="18"/>
                    </a:lnTo>
                    <a:lnTo>
                      <a:pt x="2" y="13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9"/>
                    </a:lnTo>
                    <a:lnTo>
                      <a:pt x="2" y="85"/>
                    </a:lnTo>
                    <a:lnTo>
                      <a:pt x="6" y="90"/>
                    </a:lnTo>
                    <a:lnTo>
                      <a:pt x="11" y="96"/>
                    </a:lnTo>
                    <a:lnTo>
                      <a:pt x="17" y="101"/>
                    </a:lnTo>
                    <a:lnTo>
                      <a:pt x="25" y="106"/>
                    </a:lnTo>
                    <a:lnTo>
                      <a:pt x="34" y="110"/>
                    </a:lnTo>
                    <a:lnTo>
                      <a:pt x="43" y="115"/>
                    </a:lnTo>
                    <a:lnTo>
                      <a:pt x="65" y="122"/>
                    </a:lnTo>
                    <a:lnTo>
                      <a:pt x="91" y="127"/>
                    </a:lnTo>
                    <a:lnTo>
                      <a:pt x="118" y="131"/>
                    </a:lnTo>
                    <a:lnTo>
                      <a:pt x="148" y="132"/>
                    </a:lnTo>
                    <a:lnTo>
                      <a:pt x="148" y="132"/>
                    </a:lnTo>
                    <a:lnTo>
                      <a:pt x="178" y="131"/>
                    </a:lnTo>
                    <a:lnTo>
                      <a:pt x="205" y="127"/>
                    </a:lnTo>
                    <a:lnTo>
                      <a:pt x="231" y="122"/>
                    </a:lnTo>
                    <a:lnTo>
                      <a:pt x="252" y="115"/>
                    </a:lnTo>
                    <a:lnTo>
                      <a:pt x="262" y="110"/>
                    </a:lnTo>
                    <a:lnTo>
                      <a:pt x="271" y="106"/>
                    </a:lnTo>
                    <a:lnTo>
                      <a:pt x="278" y="101"/>
                    </a:lnTo>
                    <a:lnTo>
                      <a:pt x="284" y="96"/>
                    </a:lnTo>
                    <a:lnTo>
                      <a:pt x="289" y="90"/>
                    </a:lnTo>
                    <a:lnTo>
                      <a:pt x="293" y="85"/>
                    </a:lnTo>
                    <a:lnTo>
                      <a:pt x="294" y="79"/>
                    </a:lnTo>
                    <a:lnTo>
                      <a:pt x="296" y="72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4" y="7"/>
                    </a:lnTo>
                    <a:lnTo>
                      <a:pt x="293" y="13"/>
                    </a:lnTo>
                    <a:lnTo>
                      <a:pt x="289" y="18"/>
                    </a:lnTo>
                    <a:lnTo>
                      <a:pt x="284" y="24"/>
                    </a:lnTo>
                    <a:lnTo>
                      <a:pt x="278" y="29"/>
                    </a:lnTo>
                    <a:lnTo>
                      <a:pt x="271" y="34"/>
                    </a:lnTo>
                    <a:lnTo>
                      <a:pt x="262" y="39"/>
                    </a:lnTo>
                    <a:lnTo>
                      <a:pt x="252" y="43"/>
                    </a:lnTo>
                    <a:lnTo>
                      <a:pt x="231" y="50"/>
                    </a:lnTo>
                    <a:lnTo>
                      <a:pt x="205" y="55"/>
                    </a:lnTo>
                    <a:lnTo>
                      <a:pt x="178" y="59"/>
                    </a:lnTo>
                    <a:lnTo>
                      <a:pt x="148" y="60"/>
                    </a:lnTo>
                    <a:lnTo>
                      <a:pt x="148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F244DE51-065C-4610-BCCE-8EF0EA502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88" y="2982913"/>
                <a:ext cx="234950" cy="103188"/>
              </a:xfrm>
              <a:custGeom>
                <a:avLst/>
                <a:gdLst/>
                <a:ahLst/>
                <a:cxnLst>
                  <a:cxn ang="0">
                    <a:pos x="148" y="58"/>
                  </a:cxn>
                  <a:cxn ang="0">
                    <a:pos x="148" y="58"/>
                  </a:cxn>
                  <a:cxn ang="0">
                    <a:pos x="118" y="57"/>
                  </a:cxn>
                  <a:cxn ang="0">
                    <a:pos x="91" y="53"/>
                  </a:cxn>
                  <a:cxn ang="0">
                    <a:pos x="65" y="48"/>
                  </a:cxn>
                  <a:cxn ang="0">
                    <a:pos x="43" y="41"/>
                  </a:cxn>
                  <a:cxn ang="0">
                    <a:pos x="34" y="37"/>
                  </a:cxn>
                  <a:cxn ang="0">
                    <a:pos x="25" y="32"/>
                  </a:cxn>
                  <a:cxn ang="0">
                    <a:pos x="17" y="27"/>
                  </a:cxn>
                  <a:cxn ang="0">
                    <a:pos x="11" y="22"/>
                  </a:cxn>
                  <a:cxn ang="0">
                    <a:pos x="6" y="17"/>
                  </a:cxn>
                  <a:cxn ang="0">
                    <a:pos x="2" y="11"/>
                  </a:cxn>
                  <a:cxn ang="0">
                    <a:pos x="1" y="5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7"/>
                  </a:cxn>
                  <a:cxn ang="0">
                    <a:pos x="2" y="83"/>
                  </a:cxn>
                  <a:cxn ang="0">
                    <a:pos x="6" y="89"/>
                  </a:cxn>
                  <a:cxn ang="0">
                    <a:pos x="11" y="94"/>
                  </a:cxn>
                  <a:cxn ang="0">
                    <a:pos x="17" y="99"/>
                  </a:cxn>
                  <a:cxn ang="0">
                    <a:pos x="25" y="104"/>
                  </a:cxn>
                  <a:cxn ang="0">
                    <a:pos x="34" y="109"/>
                  </a:cxn>
                  <a:cxn ang="0">
                    <a:pos x="43" y="113"/>
                  </a:cxn>
                  <a:cxn ang="0">
                    <a:pos x="65" y="120"/>
                  </a:cxn>
                  <a:cxn ang="0">
                    <a:pos x="91" y="125"/>
                  </a:cxn>
                  <a:cxn ang="0">
                    <a:pos x="118" y="129"/>
                  </a:cxn>
                  <a:cxn ang="0">
                    <a:pos x="148" y="130"/>
                  </a:cxn>
                  <a:cxn ang="0">
                    <a:pos x="148" y="130"/>
                  </a:cxn>
                  <a:cxn ang="0">
                    <a:pos x="178" y="129"/>
                  </a:cxn>
                  <a:cxn ang="0">
                    <a:pos x="205" y="125"/>
                  </a:cxn>
                  <a:cxn ang="0">
                    <a:pos x="231" y="120"/>
                  </a:cxn>
                  <a:cxn ang="0">
                    <a:pos x="252" y="113"/>
                  </a:cxn>
                  <a:cxn ang="0">
                    <a:pos x="262" y="109"/>
                  </a:cxn>
                  <a:cxn ang="0">
                    <a:pos x="271" y="104"/>
                  </a:cxn>
                  <a:cxn ang="0">
                    <a:pos x="278" y="99"/>
                  </a:cxn>
                  <a:cxn ang="0">
                    <a:pos x="284" y="94"/>
                  </a:cxn>
                  <a:cxn ang="0">
                    <a:pos x="289" y="89"/>
                  </a:cxn>
                  <a:cxn ang="0">
                    <a:pos x="293" y="83"/>
                  </a:cxn>
                  <a:cxn ang="0">
                    <a:pos x="294" y="77"/>
                  </a:cxn>
                  <a:cxn ang="0">
                    <a:pos x="296" y="72"/>
                  </a:cxn>
                  <a:cxn ang="0">
                    <a:pos x="296" y="0"/>
                  </a:cxn>
                  <a:cxn ang="0">
                    <a:pos x="296" y="0"/>
                  </a:cxn>
                  <a:cxn ang="0">
                    <a:pos x="294" y="5"/>
                  </a:cxn>
                  <a:cxn ang="0">
                    <a:pos x="293" y="11"/>
                  </a:cxn>
                  <a:cxn ang="0">
                    <a:pos x="289" y="17"/>
                  </a:cxn>
                  <a:cxn ang="0">
                    <a:pos x="284" y="22"/>
                  </a:cxn>
                  <a:cxn ang="0">
                    <a:pos x="278" y="27"/>
                  </a:cxn>
                  <a:cxn ang="0">
                    <a:pos x="271" y="32"/>
                  </a:cxn>
                  <a:cxn ang="0">
                    <a:pos x="262" y="37"/>
                  </a:cxn>
                  <a:cxn ang="0">
                    <a:pos x="252" y="41"/>
                  </a:cxn>
                  <a:cxn ang="0">
                    <a:pos x="231" y="48"/>
                  </a:cxn>
                  <a:cxn ang="0">
                    <a:pos x="205" y="53"/>
                  </a:cxn>
                  <a:cxn ang="0">
                    <a:pos x="178" y="57"/>
                  </a:cxn>
                  <a:cxn ang="0">
                    <a:pos x="148" y="58"/>
                  </a:cxn>
                  <a:cxn ang="0">
                    <a:pos x="148" y="58"/>
                  </a:cxn>
                </a:cxnLst>
                <a:rect l="0" t="0" r="r" b="b"/>
                <a:pathLst>
                  <a:path w="296" h="130">
                    <a:moveTo>
                      <a:pt x="148" y="58"/>
                    </a:moveTo>
                    <a:lnTo>
                      <a:pt x="148" y="58"/>
                    </a:lnTo>
                    <a:lnTo>
                      <a:pt x="118" y="57"/>
                    </a:lnTo>
                    <a:lnTo>
                      <a:pt x="91" y="53"/>
                    </a:lnTo>
                    <a:lnTo>
                      <a:pt x="65" y="48"/>
                    </a:lnTo>
                    <a:lnTo>
                      <a:pt x="43" y="41"/>
                    </a:lnTo>
                    <a:lnTo>
                      <a:pt x="34" y="37"/>
                    </a:lnTo>
                    <a:lnTo>
                      <a:pt x="25" y="32"/>
                    </a:lnTo>
                    <a:lnTo>
                      <a:pt x="17" y="27"/>
                    </a:lnTo>
                    <a:lnTo>
                      <a:pt x="11" y="22"/>
                    </a:lnTo>
                    <a:lnTo>
                      <a:pt x="6" y="17"/>
                    </a:lnTo>
                    <a:lnTo>
                      <a:pt x="2" y="11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7"/>
                    </a:lnTo>
                    <a:lnTo>
                      <a:pt x="2" y="83"/>
                    </a:lnTo>
                    <a:lnTo>
                      <a:pt x="6" y="89"/>
                    </a:lnTo>
                    <a:lnTo>
                      <a:pt x="11" y="94"/>
                    </a:lnTo>
                    <a:lnTo>
                      <a:pt x="17" y="99"/>
                    </a:lnTo>
                    <a:lnTo>
                      <a:pt x="25" y="104"/>
                    </a:lnTo>
                    <a:lnTo>
                      <a:pt x="34" y="109"/>
                    </a:lnTo>
                    <a:lnTo>
                      <a:pt x="43" y="113"/>
                    </a:lnTo>
                    <a:lnTo>
                      <a:pt x="65" y="120"/>
                    </a:lnTo>
                    <a:lnTo>
                      <a:pt x="91" y="125"/>
                    </a:lnTo>
                    <a:lnTo>
                      <a:pt x="118" y="129"/>
                    </a:lnTo>
                    <a:lnTo>
                      <a:pt x="148" y="130"/>
                    </a:lnTo>
                    <a:lnTo>
                      <a:pt x="148" y="130"/>
                    </a:lnTo>
                    <a:lnTo>
                      <a:pt x="178" y="129"/>
                    </a:lnTo>
                    <a:lnTo>
                      <a:pt x="205" y="125"/>
                    </a:lnTo>
                    <a:lnTo>
                      <a:pt x="231" y="120"/>
                    </a:lnTo>
                    <a:lnTo>
                      <a:pt x="252" y="113"/>
                    </a:lnTo>
                    <a:lnTo>
                      <a:pt x="262" y="109"/>
                    </a:lnTo>
                    <a:lnTo>
                      <a:pt x="271" y="104"/>
                    </a:lnTo>
                    <a:lnTo>
                      <a:pt x="278" y="99"/>
                    </a:lnTo>
                    <a:lnTo>
                      <a:pt x="284" y="94"/>
                    </a:lnTo>
                    <a:lnTo>
                      <a:pt x="289" y="89"/>
                    </a:lnTo>
                    <a:lnTo>
                      <a:pt x="293" y="83"/>
                    </a:lnTo>
                    <a:lnTo>
                      <a:pt x="294" y="77"/>
                    </a:lnTo>
                    <a:lnTo>
                      <a:pt x="296" y="72"/>
                    </a:lnTo>
                    <a:lnTo>
                      <a:pt x="296" y="0"/>
                    </a:lnTo>
                    <a:lnTo>
                      <a:pt x="296" y="0"/>
                    </a:lnTo>
                    <a:lnTo>
                      <a:pt x="294" y="5"/>
                    </a:lnTo>
                    <a:lnTo>
                      <a:pt x="293" y="11"/>
                    </a:lnTo>
                    <a:lnTo>
                      <a:pt x="289" y="17"/>
                    </a:lnTo>
                    <a:lnTo>
                      <a:pt x="284" y="22"/>
                    </a:lnTo>
                    <a:lnTo>
                      <a:pt x="278" y="27"/>
                    </a:lnTo>
                    <a:lnTo>
                      <a:pt x="271" y="32"/>
                    </a:lnTo>
                    <a:lnTo>
                      <a:pt x="262" y="37"/>
                    </a:lnTo>
                    <a:lnTo>
                      <a:pt x="252" y="41"/>
                    </a:lnTo>
                    <a:lnTo>
                      <a:pt x="231" y="48"/>
                    </a:lnTo>
                    <a:lnTo>
                      <a:pt x="205" y="53"/>
                    </a:lnTo>
                    <a:lnTo>
                      <a:pt x="178" y="57"/>
                    </a:lnTo>
                    <a:lnTo>
                      <a:pt x="148" y="58"/>
                    </a:lnTo>
                    <a:lnTo>
                      <a:pt x="148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5E5E7852-9F7B-49B6-A2ED-01BEBFB45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2888" y="2865438"/>
                <a:ext cx="234950" cy="150813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91" y="5"/>
                  </a:cxn>
                  <a:cxn ang="0">
                    <a:pos x="43" y="17"/>
                  </a:cxn>
                  <a:cxn ang="0">
                    <a:pos x="25" y="27"/>
                  </a:cxn>
                  <a:cxn ang="0">
                    <a:pos x="11" y="37"/>
                  </a:cxn>
                  <a:cxn ang="0">
                    <a:pos x="2" y="48"/>
                  </a:cxn>
                  <a:cxn ang="0">
                    <a:pos x="0" y="61"/>
                  </a:cxn>
                  <a:cxn ang="0">
                    <a:pos x="0" y="132"/>
                  </a:cxn>
                  <a:cxn ang="0">
                    <a:pos x="1" y="138"/>
                  </a:cxn>
                  <a:cxn ang="0">
                    <a:pos x="6" y="150"/>
                  </a:cxn>
                  <a:cxn ang="0">
                    <a:pos x="17" y="160"/>
                  </a:cxn>
                  <a:cxn ang="0">
                    <a:pos x="34" y="170"/>
                  </a:cxn>
                  <a:cxn ang="0">
                    <a:pos x="65" y="181"/>
                  </a:cxn>
                  <a:cxn ang="0">
                    <a:pos x="118" y="190"/>
                  </a:cxn>
                  <a:cxn ang="0">
                    <a:pos x="148" y="191"/>
                  </a:cxn>
                  <a:cxn ang="0">
                    <a:pos x="205" y="186"/>
                  </a:cxn>
                  <a:cxn ang="0">
                    <a:pos x="252" y="174"/>
                  </a:cxn>
                  <a:cxn ang="0">
                    <a:pos x="271" y="165"/>
                  </a:cxn>
                  <a:cxn ang="0">
                    <a:pos x="284" y="155"/>
                  </a:cxn>
                  <a:cxn ang="0">
                    <a:pos x="293" y="144"/>
                  </a:cxn>
                  <a:cxn ang="0">
                    <a:pos x="296" y="132"/>
                  </a:cxn>
                  <a:cxn ang="0">
                    <a:pos x="296" y="61"/>
                  </a:cxn>
                  <a:cxn ang="0">
                    <a:pos x="293" y="48"/>
                  </a:cxn>
                  <a:cxn ang="0">
                    <a:pos x="284" y="37"/>
                  </a:cxn>
                  <a:cxn ang="0">
                    <a:pos x="271" y="27"/>
                  </a:cxn>
                  <a:cxn ang="0">
                    <a:pos x="252" y="17"/>
                  </a:cxn>
                  <a:cxn ang="0">
                    <a:pos x="205" y="5"/>
                  </a:cxn>
                  <a:cxn ang="0">
                    <a:pos x="148" y="0"/>
                  </a:cxn>
                  <a:cxn ang="0">
                    <a:pos x="148" y="118"/>
                  </a:cxn>
                  <a:cxn ang="0">
                    <a:pos x="118" y="117"/>
                  </a:cxn>
                  <a:cxn ang="0">
                    <a:pos x="66" y="108"/>
                  </a:cxn>
                  <a:cxn ang="0">
                    <a:pos x="35" y="97"/>
                  </a:cxn>
                  <a:cxn ang="0">
                    <a:pos x="20" y="88"/>
                  </a:cxn>
                  <a:cxn ang="0">
                    <a:pos x="9" y="77"/>
                  </a:cxn>
                  <a:cxn ang="0">
                    <a:pos x="2" y="66"/>
                  </a:cxn>
                  <a:cxn ang="0">
                    <a:pos x="2" y="61"/>
                  </a:cxn>
                  <a:cxn ang="0">
                    <a:pos x="5" y="48"/>
                  </a:cxn>
                  <a:cxn ang="0">
                    <a:pos x="14" y="37"/>
                  </a:cxn>
                  <a:cxn ang="0">
                    <a:pos x="27" y="29"/>
                  </a:cxn>
                  <a:cxn ang="0">
                    <a:pos x="45" y="20"/>
                  </a:cxn>
                  <a:cxn ang="0">
                    <a:pos x="91" y="8"/>
                  </a:cxn>
                  <a:cxn ang="0">
                    <a:pos x="148" y="3"/>
                  </a:cxn>
                  <a:cxn ang="0">
                    <a:pos x="178" y="4"/>
                  </a:cxn>
                  <a:cxn ang="0">
                    <a:pos x="230" y="12"/>
                  </a:cxn>
                  <a:cxn ang="0">
                    <a:pos x="261" y="24"/>
                  </a:cxn>
                  <a:cxn ang="0">
                    <a:pos x="276" y="32"/>
                  </a:cxn>
                  <a:cxn ang="0">
                    <a:pos x="287" y="44"/>
                  </a:cxn>
                  <a:cxn ang="0">
                    <a:pos x="293" y="55"/>
                  </a:cxn>
                  <a:cxn ang="0">
                    <a:pos x="293" y="61"/>
                  </a:cxn>
                  <a:cxn ang="0">
                    <a:pos x="291" y="72"/>
                  </a:cxn>
                  <a:cxn ang="0">
                    <a:pos x="282" y="83"/>
                  </a:cxn>
                  <a:cxn ang="0">
                    <a:pos x="268" y="93"/>
                  </a:cxn>
                  <a:cxn ang="0">
                    <a:pos x="251" y="101"/>
                  </a:cxn>
                  <a:cxn ang="0">
                    <a:pos x="205" y="113"/>
                  </a:cxn>
                  <a:cxn ang="0">
                    <a:pos x="148" y="118"/>
                  </a:cxn>
                </a:cxnLst>
                <a:rect l="0" t="0" r="r" b="b"/>
                <a:pathLst>
                  <a:path w="296" h="191">
                    <a:moveTo>
                      <a:pt x="148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91" y="5"/>
                    </a:lnTo>
                    <a:lnTo>
                      <a:pt x="65" y="11"/>
                    </a:lnTo>
                    <a:lnTo>
                      <a:pt x="43" y="17"/>
                    </a:lnTo>
                    <a:lnTo>
                      <a:pt x="34" y="22"/>
                    </a:lnTo>
                    <a:lnTo>
                      <a:pt x="25" y="27"/>
                    </a:lnTo>
                    <a:lnTo>
                      <a:pt x="17" y="32"/>
                    </a:lnTo>
                    <a:lnTo>
                      <a:pt x="11" y="37"/>
                    </a:lnTo>
                    <a:lnTo>
                      <a:pt x="6" y="42"/>
                    </a:lnTo>
                    <a:lnTo>
                      <a:pt x="2" y="48"/>
                    </a:lnTo>
                    <a:lnTo>
                      <a:pt x="1" y="55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8"/>
                    </a:lnTo>
                    <a:lnTo>
                      <a:pt x="2" y="144"/>
                    </a:lnTo>
                    <a:lnTo>
                      <a:pt x="6" y="150"/>
                    </a:lnTo>
                    <a:lnTo>
                      <a:pt x="11" y="155"/>
                    </a:lnTo>
                    <a:lnTo>
                      <a:pt x="17" y="160"/>
                    </a:lnTo>
                    <a:lnTo>
                      <a:pt x="25" y="165"/>
                    </a:lnTo>
                    <a:lnTo>
                      <a:pt x="34" y="170"/>
                    </a:lnTo>
                    <a:lnTo>
                      <a:pt x="43" y="174"/>
                    </a:lnTo>
                    <a:lnTo>
                      <a:pt x="65" y="181"/>
                    </a:lnTo>
                    <a:lnTo>
                      <a:pt x="91" y="186"/>
                    </a:lnTo>
                    <a:lnTo>
                      <a:pt x="118" y="190"/>
                    </a:lnTo>
                    <a:lnTo>
                      <a:pt x="148" y="191"/>
                    </a:lnTo>
                    <a:lnTo>
                      <a:pt x="148" y="191"/>
                    </a:lnTo>
                    <a:lnTo>
                      <a:pt x="178" y="190"/>
                    </a:lnTo>
                    <a:lnTo>
                      <a:pt x="205" y="186"/>
                    </a:lnTo>
                    <a:lnTo>
                      <a:pt x="231" y="181"/>
                    </a:lnTo>
                    <a:lnTo>
                      <a:pt x="252" y="174"/>
                    </a:lnTo>
                    <a:lnTo>
                      <a:pt x="262" y="170"/>
                    </a:lnTo>
                    <a:lnTo>
                      <a:pt x="271" y="165"/>
                    </a:lnTo>
                    <a:lnTo>
                      <a:pt x="278" y="160"/>
                    </a:lnTo>
                    <a:lnTo>
                      <a:pt x="284" y="155"/>
                    </a:lnTo>
                    <a:lnTo>
                      <a:pt x="289" y="150"/>
                    </a:lnTo>
                    <a:lnTo>
                      <a:pt x="293" y="144"/>
                    </a:lnTo>
                    <a:lnTo>
                      <a:pt x="294" y="138"/>
                    </a:lnTo>
                    <a:lnTo>
                      <a:pt x="296" y="132"/>
                    </a:lnTo>
                    <a:lnTo>
                      <a:pt x="296" y="61"/>
                    </a:lnTo>
                    <a:lnTo>
                      <a:pt x="296" y="61"/>
                    </a:lnTo>
                    <a:lnTo>
                      <a:pt x="294" y="55"/>
                    </a:lnTo>
                    <a:lnTo>
                      <a:pt x="293" y="48"/>
                    </a:lnTo>
                    <a:lnTo>
                      <a:pt x="289" y="42"/>
                    </a:lnTo>
                    <a:lnTo>
                      <a:pt x="284" y="37"/>
                    </a:lnTo>
                    <a:lnTo>
                      <a:pt x="278" y="32"/>
                    </a:lnTo>
                    <a:lnTo>
                      <a:pt x="271" y="27"/>
                    </a:lnTo>
                    <a:lnTo>
                      <a:pt x="262" y="22"/>
                    </a:lnTo>
                    <a:lnTo>
                      <a:pt x="252" y="17"/>
                    </a:lnTo>
                    <a:lnTo>
                      <a:pt x="231" y="11"/>
                    </a:lnTo>
                    <a:lnTo>
                      <a:pt x="205" y="5"/>
                    </a:lnTo>
                    <a:lnTo>
                      <a:pt x="178" y="1"/>
                    </a:lnTo>
                    <a:lnTo>
                      <a:pt x="148" y="0"/>
                    </a:lnTo>
                    <a:lnTo>
                      <a:pt x="148" y="0"/>
                    </a:lnTo>
                    <a:close/>
                    <a:moveTo>
                      <a:pt x="148" y="118"/>
                    </a:moveTo>
                    <a:lnTo>
                      <a:pt x="148" y="118"/>
                    </a:lnTo>
                    <a:lnTo>
                      <a:pt x="118" y="117"/>
                    </a:lnTo>
                    <a:lnTo>
                      <a:pt x="91" y="113"/>
                    </a:lnTo>
                    <a:lnTo>
                      <a:pt x="66" y="108"/>
                    </a:lnTo>
                    <a:lnTo>
                      <a:pt x="45" y="101"/>
                    </a:lnTo>
                    <a:lnTo>
                      <a:pt x="35" y="97"/>
                    </a:lnTo>
                    <a:lnTo>
                      <a:pt x="27" y="93"/>
                    </a:lnTo>
                    <a:lnTo>
                      <a:pt x="20" y="88"/>
                    </a:lnTo>
                    <a:lnTo>
                      <a:pt x="14" y="83"/>
                    </a:lnTo>
                    <a:lnTo>
                      <a:pt x="9" y="77"/>
                    </a:lnTo>
                    <a:lnTo>
                      <a:pt x="5" y="72"/>
                    </a:lnTo>
                    <a:lnTo>
                      <a:pt x="2" y="66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2" y="55"/>
                    </a:lnTo>
                    <a:lnTo>
                      <a:pt x="5" y="48"/>
                    </a:lnTo>
                    <a:lnTo>
                      <a:pt x="9" y="44"/>
                    </a:lnTo>
                    <a:lnTo>
                      <a:pt x="14" y="37"/>
                    </a:lnTo>
                    <a:lnTo>
                      <a:pt x="20" y="32"/>
                    </a:lnTo>
                    <a:lnTo>
                      <a:pt x="27" y="29"/>
                    </a:lnTo>
                    <a:lnTo>
                      <a:pt x="35" y="24"/>
                    </a:lnTo>
                    <a:lnTo>
                      <a:pt x="45" y="20"/>
                    </a:lnTo>
                    <a:lnTo>
                      <a:pt x="66" y="12"/>
                    </a:lnTo>
                    <a:lnTo>
                      <a:pt x="91" y="8"/>
                    </a:lnTo>
                    <a:lnTo>
                      <a:pt x="118" y="4"/>
                    </a:lnTo>
                    <a:lnTo>
                      <a:pt x="148" y="3"/>
                    </a:lnTo>
                    <a:lnTo>
                      <a:pt x="148" y="3"/>
                    </a:lnTo>
                    <a:lnTo>
                      <a:pt x="178" y="4"/>
                    </a:lnTo>
                    <a:lnTo>
                      <a:pt x="205" y="8"/>
                    </a:lnTo>
                    <a:lnTo>
                      <a:pt x="230" y="12"/>
                    </a:lnTo>
                    <a:lnTo>
                      <a:pt x="251" y="20"/>
                    </a:lnTo>
                    <a:lnTo>
                      <a:pt x="261" y="24"/>
                    </a:lnTo>
                    <a:lnTo>
                      <a:pt x="268" y="29"/>
                    </a:lnTo>
                    <a:lnTo>
                      <a:pt x="276" y="32"/>
                    </a:lnTo>
                    <a:lnTo>
                      <a:pt x="282" y="37"/>
                    </a:lnTo>
                    <a:lnTo>
                      <a:pt x="287" y="44"/>
                    </a:lnTo>
                    <a:lnTo>
                      <a:pt x="291" y="48"/>
                    </a:lnTo>
                    <a:lnTo>
                      <a:pt x="293" y="55"/>
                    </a:lnTo>
                    <a:lnTo>
                      <a:pt x="293" y="61"/>
                    </a:lnTo>
                    <a:lnTo>
                      <a:pt x="293" y="61"/>
                    </a:lnTo>
                    <a:lnTo>
                      <a:pt x="293" y="66"/>
                    </a:lnTo>
                    <a:lnTo>
                      <a:pt x="291" y="72"/>
                    </a:lnTo>
                    <a:lnTo>
                      <a:pt x="287" y="77"/>
                    </a:lnTo>
                    <a:lnTo>
                      <a:pt x="282" y="83"/>
                    </a:lnTo>
                    <a:lnTo>
                      <a:pt x="276" y="88"/>
                    </a:lnTo>
                    <a:lnTo>
                      <a:pt x="268" y="93"/>
                    </a:lnTo>
                    <a:lnTo>
                      <a:pt x="261" y="97"/>
                    </a:lnTo>
                    <a:lnTo>
                      <a:pt x="251" y="101"/>
                    </a:lnTo>
                    <a:lnTo>
                      <a:pt x="230" y="108"/>
                    </a:lnTo>
                    <a:lnTo>
                      <a:pt x="205" y="113"/>
                    </a:lnTo>
                    <a:lnTo>
                      <a:pt x="178" y="117"/>
                    </a:lnTo>
                    <a:lnTo>
                      <a:pt x="148" y="118"/>
                    </a:lnTo>
                    <a:lnTo>
                      <a:pt x="148" y="1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D1E4FC7A-59A0-4D80-B2E6-C47DC8F10C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413" y="2867025"/>
                <a:ext cx="215900" cy="85725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84" y="5"/>
                  </a:cxn>
                  <a:cxn ang="0">
                    <a:pos x="40" y="16"/>
                  </a:cxn>
                  <a:cxn ang="0">
                    <a:pos x="17" y="28"/>
                  </a:cxn>
                  <a:cxn ang="0">
                    <a:pos x="7" y="38"/>
                  </a:cxn>
                  <a:cxn ang="0">
                    <a:pos x="0" y="48"/>
                  </a:cxn>
                  <a:cxn ang="0">
                    <a:pos x="0" y="54"/>
                  </a:cxn>
                  <a:cxn ang="0">
                    <a:pos x="3" y="66"/>
                  </a:cxn>
                  <a:cxn ang="0">
                    <a:pos x="12" y="76"/>
                  </a:cxn>
                  <a:cxn ang="0">
                    <a:pos x="24" y="84"/>
                  </a:cxn>
                  <a:cxn ang="0">
                    <a:pos x="60" y="99"/>
                  </a:cxn>
                  <a:cxn ang="0">
                    <a:pos x="108" y="107"/>
                  </a:cxn>
                  <a:cxn ang="0">
                    <a:pos x="136" y="108"/>
                  </a:cxn>
                  <a:cxn ang="0">
                    <a:pos x="188" y="104"/>
                  </a:cxn>
                  <a:cxn ang="0">
                    <a:pos x="231" y="93"/>
                  </a:cxn>
                  <a:cxn ang="0">
                    <a:pos x="255" y="80"/>
                  </a:cxn>
                  <a:cxn ang="0">
                    <a:pos x="265" y="71"/>
                  </a:cxn>
                  <a:cxn ang="0">
                    <a:pos x="271" y="59"/>
                  </a:cxn>
                  <a:cxn ang="0">
                    <a:pos x="271" y="54"/>
                  </a:cxn>
                  <a:cxn ang="0">
                    <a:pos x="269" y="43"/>
                  </a:cxn>
                  <a:cxn ang="0">
                    <a:pos x="260" y="33"/>
                  </a:cxn>
                  <a:cxn ang="0">
                    <a:pos x="248" y="25"/>
                  </a:cxn>
                  <a:cxn ang="0">
                    <a:pos x="212" y="10"/>
                  </a:cxn>
                  <a:cxn ang="0">
                    <a:pos x="163" y="1"/>
                  </a:cxn>
                  <a:cxn ang="0">
                    <a:pos x="136" y="0"/>
                  </a:cxn>
                  <a:cxn ang="0">
                    <a:pos x="136" y="100"/>
                  </a:cxn>
                  <a:cxn ang="0">
                    <a:pos x="90" y="97"/>
                  </a:cxn>
                  <a:cxn ang="0">
                    <a:pos x="53" y="87"/>
                  </a:cxn>
                  <a:cxn ang="0">
                    <a:pos x="28" y="72"/>
                  </a:cxn>
                  <a:cxn ang="0">
                    <a:pos x="22" y="63"/>
                  </a:cxn>
                  <a:cxn ang="0">
                    <a:pos x="19" y="54"/>
                  </a:cxn>
                  <a:cxn ang="0">
                    <a:pos x="19" y="49"/>
                  </a:cxn>
                  <a:cxn ang="0">
                    <a:pos x="24" y="41"/>
                  </a:cxn>
                  <a:cxn ang="0">
                    <a:pos x="39" y="28"/>
                  </a:cxn>
                  <a:cxn ang="0">
                    <a:pos x="70" y="16"/>
                  </a:cxn>
                  <a:cxn ang="0">
                    <a:pos x="112" y="8"/>
                  </a:cxn>
                  <a:cxn ang="0">
                    <a:pos x="136" y="7"/>
                  </a:cxn>
                  <a:cxn ang="0">
                    <a:pos x="182" y="11"/>
                  </a:cxn>
                  <a:cxn ang="0">
                    <a:pos x="219" y="21"/>
                  </a:cxn>
                  <a:cxn ang="0">
                    <a:pos x="244" y="36"/>
                  </a:cxn>
                  <a:cxn ang="0">
                    <a:pos x="250" y="44"/>
                  </a:cxn>
                  <a:cxn ang="0">
                    <a:pos x="253" y="54"/>
                  </a:cxn>
                  <a:cxn ang="0">
                    <a:pos x="253" y="59"/>
                  </a:cxn>
                  <a:cxn ang="0">
                    <a:pos x="248" y="68"/>
                  </a:cxn>
                  <a:cxn ang="0">
                    <a:pos x="233" y="80"/>
                  </a:cxn>
                  <a:cxn ang="0">
                    <a:pos x="202" y="93"/>
                  </a:cxn>
                  <a:cxn ang="0">
                    <a:pos x="159" y="100"/>
                  </a:cxn>
                  <a:cxn ang="0">
                    <a:pos x="136" y="100"/>
                  </a:cxn>
                </a:cxnLst>
                <a:rect l="0" t="0" r="r" b="b"/>
                <a:pathLst>
                  <a:path w="271" h="108">
                    <a:moveTo>
                      <a:pt x="136" y="0"/>
                    </a:moveTo>
                    <a:lnTo>
                      <a:pt x="136" y="0"/>
                    </a:lnTo>
                    <a:lnTo>
                      <a:pt x="108" y="1"/>
                    </a:lnTo>
                    <a:lnTo>
                      <a:pt x="84" y="5"/>
                    </a:lnTo>
                    <a:lnTo>
                      <a:pt x="60" y="10"/>
                    </a:lnTo>
                    <a:lnTo>
                      <a:pt x="40" y="16"/>
                    </a:lnTo>
                    <a:lnTo>
                      <a:pt x="24" y="25"/>
                    </a:lnTo>
                    <a:lnTo>
                      <a:pt x="17" y="28"/>
                    </a:lnTo>
                    <a:lnTo>
                      <a:pt x="12" y="33"/>
                    </a:lnTo>
                    <a:lnTo>
                      <a:pt x="7" y="38"/>
                    </a:lnTo>
                    <a:lnTo>
                      <a:pt x="3" y="43"/>
                    </a:lnTo>
                    <a:lnTo>
                      <a:pt x="0" y="48"/>
                    </a:lnTo>
                    <a:lnTo>
                      <a:pt x="0" y="54"/>
                    </a:lnTo>
                    <a:lnTo>
                      <a:pt x="0" y="54"/>
                    </a:lnTo>
                    <a:lnTo>
                      <a:pt x="0" y="59"/>
                    </a:lnTo>
                    <a:lnTo>
                      <a:pt x="3" y="66"/>
                    </a:lnTo>
                    <a:lnTo>
                      <a:pt x="7" y="71"/>
                    </a:lnTo>
                    <a:lnTo>
                      <a:pt x="12" y="76"/>
                    </a:lnTo>
                    <a:lnTo>
                      <a:pt x="17" y="80"/>
                    </a:lnTo>
                    <a:lnTo>
                      <a:pt x="24" y="84"/>
                    </a:lnTo>
                    <a:lnTo>
                      <a:pt x="40" y="93"/>
                    </a:lnTo>
                    <a:lnTo>
                      <a:pt x="60" y="99"/>
                    </a:lnTo>
                    <a:lnTo>
                      <a:pt x="84" y="104"/>
                    </a:lnTo>
                    <a:lnTo>
                      <a:pt x="108" y="107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63" y="107"/>
                    </a:lnTo>
                    <a:lnTo>
                      <a:pt x="188" y="104"/>
                    </a:lnTo>
                    <a:lnTo>
                      <a:pt x="212" y="99"/>
                    </a:lnTo>
                    <a:lnTo>
                      <a:pt x="231" y="93"/>
                    </a:lnTo>
                    <a:lnTo>
                      <a:pt x="248" y="84"/>
                    </a:lnTo>
                    <a:lnTo>
                      <a:pt x="255" y="80"/>
                    </a:lnTo>
                    <a:lnTo>
                      <a:pt x="260" y="76"/>
                    </a:lnTo>
                    <a:lnTo>
                      <a:pt x="265" y="71"/>
                    </a:lnTo>
                    <a:lnTo>
                      <a:pt x="269" y="66"/>
                    </a:lnTo>
                    <a:lnTo>
                      <a:pt x="271" y="59"/>
                    </a:lnTo>
                    <a:lnTo>
                      <a:pt x="271" y="54"/>
                    </a:lnTo>
                    <a:lnTo>
                      <a:pt x="271" y="54"/>
                    </a:lnTo>
                    <a:lnTo>
                      <a:pt x="271" y="48"/>
                    </a:lnTo>
                    <a:lnTo>
                      <a:pt x="269" y="43"/>
                    </a:lnTo>
                    <a:lnTo>
                      <a:pt x="265" y="38"/>
                    </a:lnTo>
                    <a:lnTo>
                      <a:pt x="260" y="33"/>
                    </a:lnTo>
                    <a:lnTo>
                      <a:pt x="255" y="28"/>
                    </a:lnTo>
                    <a:lnTo>
                      <a:pt x="248" y="25"/>
                    </a:lnTo>
                    <a:lnTo>
                      <a:pt x="231" y="16"/>
                    </a:lnTo>
                    <a:lnTo>
                      <a:pt x="212" y="10"/>
                    </a:lnTo>
                    <a:lnTo>
                      <a:pt x="188" y="5"/>
                    </a:lnTo>
                    <a:lnTo>
                      <a:pt x="163" y="1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136" y="100"/>
                    </a:moveTo>
                    <a:lnTo>
                      <a:pt x="136" y="100"/>
                    </a:lnTo>
                    <a:lnTo>
                      <a:pt x="112" y="100"/>
                    </a:lnTo>
                    <a:lnTo>
                      <a:pt x="90" y="97"/>
                    </a:lnTo>
                    <a:lnTo>
                      <a:pt x="70" y="93"/>
                    </a:lnTo>
                    <a:lnTo>
                      <a:pt x="53" y="87"/>
                    </a:lnTo>
                    <a:lnTo>
                      <a:pt x="39" y="80"/>
                    </a:lnTo>
                    <a:lnTo>
                      <a:pt x="28" y="72"/>
                    </a:lnTo>
                    <a:lnTo>
                      <a:pt x="24" y="68"/>
                    </a:lnTo>
                    <a:lnTo>
                      <a:pt x="22" y="63"/>
                    </a:lnTo>
                    <a:lnTo>
                      <a:pt x="19" y="59"/>
                    </a:lnTo>
                    <a:lnTo>
                      <a:pt x="19" y="54"/>
                    </a:lnTo>
                    <a:lnTo>
                      <a:pt x="19" y="54"/>
                    </a:lnTo>
                    <a:lnTo>
                      <a:pt x="19" y="49"/>
                    </a:lnTo>
                    <a:lnTo>
                      <a:pt x="22" y="44"/>
                    </a:lnTo>
                    <a:lnTo>
                      <a:pt x="24" y="41"/>
                    </a:lnTo>
                    <a:lnTo>
                      <a:pt x="28" y="36"/>
                    </a:lnTo>
                    <a:lnTo>
                      <a:pt x="39" y="28"/>
                    </a:lnTo>
                    <a:lnTo>
                      <a:pt x="53" y="21"/>
                    </a:lnTo>
                    <a:lnTo>
                      <a:pt x="70" y="16"/>
                    </a:lnTo>
                    <a:lnTo>
                      <a:pt x="90" y="11"/>
                    </a:lnTo>
                    <a:lnTo>
                      <a:pt x="112" y="8"/>
                    </a:lnTo>
                    <a:lnTo>
                      <a:pt x="136" y="7"/>
                    </a:lnTo>
                    <a:lnTo>
                      <a:pt x="136" y="7"/>
                    </a:lnTo>
                    <a:lnTo>
                      <a:pt x="159" y="8"/>
                    </a:lnTo>
                    <a:lnTo>
                      <a:pt x="182" y="11"/>
                    </a:lnTo>
                    <a:lnTo>
                      <a:pt x="202" y="16"/>
                    </a:lnTo>
                    <a:lnTo>
                      <a:pt x="219" y="21"/>
                    </a:lnTo>
                    <a:lnTo>
                      <a:pt x="233" y="28"/>
                    </a:lnTo>
                    <a:lnTo>
                      <a:pt x="244" y="36"/>
                    </a:lnTo>
                    <a:lnTo>
                      <a:pt x="248" y="41"/>
                    </a:lnTo>
                    <a:lnTo>
                      <a:pt x="250" y="44"/>
                    </a:lnTo>
                    <a:lnTo>
                      <a:pt x="253" y="49"/>
                    </a:lnTo>
                    <a:lnTo>
                      <a:pt x="253" y="54"/>
                    </a:lnTo>
                    <a:lnTo>
                      <a:pt x="253" y="54"/>
                    </a:lnTo>
                    <a:lnTo>
                      <a:pt x="253" y="59"/>
                    </a:lnTo>
                    <a:lnTo>
                      <a:pt x="250" y="63"/>
                    </a:lnTo>
                    <a:lnTo>
                      <a:pt x="248" y="68"/>
                    </a:lnTo>
                    <a:lnTo>
                      <a:pt x="244" y="72"/>
                    </a:lnTo>
                    <a:lnTo>
                      <a:pt x="233" y="80"/>
                    </a:lnTo>
                    <a:lnTo>
                      <a:pt x="219" y="87"/>
                    </a:lnTo>
                    <a:lnTo>
                      <a:pt x="202" y="93"/>
                    </a:lnTo>
                    <a:lnTo>
                      <a:pt x="182" y="97"/>
                    </a:lnTo>
                    <a:lnTo>
                      <a:pt x="159" y="100"/>
                    </a:lnTo>
                    <a:lnTo>
                      <a:pt x="136" y="100"/>
                    </a:lnTo>
                    <a:lnTo>
                      <a:pt x="136" y="10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0" name="그룹 78">
              <a:extLst>
                <a:ext uri="{FF2B5EF4-FFF2-40B4-BE49-F238E27FC236}">
                  <a16:creationId xmlns:a16="http://schemas.microsoft.com/office/drawing/2014/main" id="{83D2A5CA-9ECC-43E4-8440-9398E9C2AB8C}"/>
                </a:ext>
              </a:extLst>
            </p:cNvPr>
            <p:cNvGrpSpPr/>
            <p:nvPr/>
          </p:nvGrpSpPr>
          <p:grpSpPr>
            <a:xfrm>
              <a:off x="4218233" y="3096153"/>
              <a:ext cx="267294" cy="332311"/>
              <a:chOff x="503238" y="3125788"/>
              <a:chExt cx="234950" cy="292100"/>
            </a:xfrm>
            <a:solidFill>
              <a:srgbClr val="64CBC8"/>
            </a:solidFill>
          </p:grpSpPr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id="{5E7EAF3E-9B18-48B4-9687-3519EBCCD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3314700"/>
                <a:ext cx="234950" cy="103188"/>
              </a:xfrm>
              <a:custGeom>
                <a:avLst/>
                <a:gdLst/>
                <a:ahLst/>
                <a:cxnLst>
                  <a:cxn ang="0">
                    <a:pos x="148" y="59"/>
                  </a:cxn>
                  <a:cxn ang="0">
                    <a:pos x="148" y="59"/>
                  </a:cxn>
                  <a:cxn ang="0">
                    <a:pos x="119" y="57"/>
                  </a:cxn>
                  <a:cxn ang="0">
                    <a:pos x="91" y="55"/>
                  </a:cxn>
                  <a:cxn ang="0">
                    <a:pos x="66" y="49"/>
                  </a:cxn>
                  <a:cxn ang="0">
                    <a:pos x="43" y="41"/>
                  </a:cxn>
                  <a:cxn ang="0">
                    <a:pos x="35" y="38"/>
                  </a:cxn>
                  <a:cxn ang="0">
                    <a:pos x="26" y="33"/>
                  </a:cxn>
                  <a:cxn ang="0">
                    <a:pos x="19" y="28"/>
                  </a:cxn>
                  <a:cxn ang="0">
                    <a:pos x="12" y="23"/>
                  </a:cxn>
                  <a:cxn ang="0">
                    <a:pos x="7" y="18"/>
                  </a:cxn>
                  <a:cxn ang="0">
                    <a:pos x="4" y="12"/>
                  </a:cxn>
                  <a:cxn ang="0">
                    <a:pos x="1" y="7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9"/>
                  </a:cxn>
                  <a:cxn ang="0">
                    <a:pos x="4" y="84"/>
                  </a:cxn>
                  <a:cxn ang="0">
                    <a:pos x="7" y="90"/>
                  </a:cxn>
                  <a:cxn ang="0">
                    <a:pos x="12" y="95"/>
                  </a:cxn>
                  <a:cxn ang="0">
                    <a:pos x="19" y="100"/>
                  </a:cxn>
                  <a:cxn ang="0">
                    <a:pos x="26" y="105"/>
                  </a:cxn>
                  <a:cxn ang="0">
                    <a:pos x="35" y="110"/>
                  </a:cxn>
                  <a:cxn ang="0">
                    <a:pos x="43" y="113"/>
                  </a:cxn>
                  <a:cxn ang="0">
                    <a:pos x="66" y="121"/>
                  </a:cxn>
                  <a:cxn ang="0">
                    <a:pos x="91" y="126"/>
                  </a:cxn>
                  <a:cxn ang="0">
                    <a:pos x="119" y="129"/>
                  </a:cxn>
                  <a:cxn ang="0">
                    <a:pos x="148" y="131"/>
                  </a:cxn>
                  <a:cxn ang="0">
                    <a:pos x="148" y="131"/>
                  </a:cxn>
                  <a:cxn ang="0">
                    <a:pos x="177" y="129"/>
                  </a:cxn>
                  <a:cxn ang="0">
                    <a:pos x="206" y="126"/>
                  </a:cxn>
                  <a:cxn ang="0">
                    <a:pos x="231" y="121"/>
                  </a:cxn>
                  <a:cxn ang="0">
                    <a:pos x="253" y="113"/>
                  </a:cxn>
                  <a:cxn ang="0">
                    <a:pos x="262" y="110"/>
                  </a:cxn>
                  <a:cxn ang="0">
                    <a:pos x="271" y="105"/>
                  </a:cxn>
                  <a:cxn ang="0">
                    <a:pos x="278" y="100"/>
                  </a:cxn>
                  <a:cxn ang="0">
                    <a:pos x="284" y="95"/>
                  </a:cxn>
                  <a:cxn ang="0">
                    <a:pos x="289" y="90"/>
                  </a:cxn>
                  <a:cxn ang="0">
                    <a:pos x="293" y="84"/>
                  </a:cxn>
                  <a:cxn ang="0">
                    <a:pos x="295" y="79"/>
                  </a:cxn>
                  <a:cxn ang="0">
                    <a:pos x="297" y="72"/>
                  </a:cxn>
                  <a:cxn ang="0">
                    <a:pos x="297" y="0"/>
                  </a:cxn>
                  <a:cxn ang="0">
                    <a:pos x="297" y="0"/>
                  </a:cxn>
                  <a:cxn ang="0">
                    <a:pos x="295" y="7"/>
                  </a:cxn>
                  <a:cxn ang="0">
                    <a:pos x="293" y="12"/>
                  </a:cxn>
                  <a:cxn ang="0">
                    <a:pos x="289" y="18"/>
                  </a:cxn>
                  <a:cxn ang="0">
                    <a:pos x="284" y="23"/>
                  </a:cxn>
                  <a:cxn ang="0">
                    <a:pos x="278" y="28"/>
                  </a:cxn>
                  <a:cxn ang="0">
                    <a:pos x="271" y="33"/>
                  </a:cxn>
                  <a:cxn ang="0">
                    <a:pos x="262" y="38"/>
                  </a:cxn>
                  <a:cxn ang="0">
                    <a:pos x="253" y="41"/>
                  </a:cxn>
                  <a:cxn ang="0">
                    <a:pos x="231" y="49"/>
                  </a:cxn>
                  <a:cxn ang="0">
                    <a:pos x="206" y="55"/>
                  </a:cxn>
                  <a:cxn ang="0">
                    <a:pos x="177" y="57"/>
                  </a:cxn>
                  <a:cxn ang="0">
                    <a:pos x="148" y="59"/>
                  </a:cxn>
                  <a:cxn ang="0">
                    <a:pos x="148" y="59"/>
                  </a:cxn>
                </a:cxnLst>
                <a:rect l="0" t="0" r="r" b="b"/>
                <a:pathLst>
                  <a:path w="297" h="131">
                    <a:moveTo>
                      <a:pt x="148" y="59"/>
                    </a:moveTo>
                    <a:lnTo>
                      <a:pt x="148" y="59"/>
                    </a:lnTo>
                    <a:lnTo>
                      <a:pt x="119" y="57"/>
                    </a:lnTo>
                    <a:lnTo>
                      <a:pt x="91" y="55"/>
                    </a:lnTo>
                    <a:lnTo>
                      <a:pt x="66" y="49"/>
                    </a:lnTo>
                    <a:lnTo>
                      <a:pt x="43" y="41"/>
                    </a:lnTo>
                    <a:lnTo>
                      <a:pt x="35" y="38"/>
                    </a:lnTo>
                    <a:lnTo>
                      <a:pt x="26" y="33"/>
                    </a:lnTo>
                    <a:lnTo>
                      <a:pt x="19" y="28"/>
                    </a:lnTo>
                    <a:lnTo>
                      <a:pt x="12" y="23"/>
                    </a:lnTo>
                    <a:lnTo>
                      <a:pt x="7" y="18"/>
                    </a:lnTo>
                    <a:lnTo>
                      <a:pt x="4" y="12"/>
                    </a:lnTo>
                    <a:lnTo>
                      <a:pt x="1" y="7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9"/>
                    </a:lnTo>
                    <a:lnTo>
                      <a:pt x="4" y="84"/>
                    </a:lnTo>
                    <a:lnTo>
                      <a:pt x="7" y="90"/>
                    </a:lnTo>
                    <a:lnTo>
                      <a:pt x="12" y="95"/>
                    </a:lnTo>
                    <a:lnTo>
                      <a:pt x="19" y="100"/>
                    </a:lnTo>
                    <a:lnTo>
                      <a:pt x="26" y="105"/>
                    </a:lnTo>
                    <a:lnTo>
                      <a:pt x="35" y="110"/>
                    </a:lnTo>
                    <a:lnTo>
                      <a:pt x="43" y="113"/>
                    </a:lnTo>
                    <a:lnTo>
                      <a:pt x="66" y="121"/>
                    </a:lnTo>
                    <a:lnTo>
                      <a:pt x="91" y="126"/>
                    </a:lnTo>
                    <a:lnTo>
                      <a:pt x="119" y="129"/>
                    </a:lnTo>
                    <a:lnTo>
                      <a:pt x="148" y="131"/>
                    </a:lnTo>
                    <a:lnTo>
                      <a:pt x="148" y="131"/>
                    </a:lnTo>
                    <a:lnTo>
                      <a:pt x="177" y="129"/>
                    </a:lnTo>
                    <a:lnTo>
                      <a:pt x="206" y="126"/>
                    </a:lnTo>
                    <a:lnTo>
                      <a:pt x="231" y="121"/>
                    </a:lnTo>
                    <a:lnTo>
                      <a:pt x="253" y="113"/>
                    </a:lnTo>
                    <a:lnTo>
                      <a:pt x="262" y="110"/>
                    </a:lnTo>
                    <a:lnTo>
                      <a:pt x="271" y="105"/>
                    </a:lnTo>
                    <a:lnTo>
                      <a:pt x="278" y="100"/>
                    </a:lnTo>
                    <a:lnTo>
                      <a:pt x="284" y="95"/>
                    </a:lnTo>
                    <a:lnTo>
                      <a:pt x="289" y="90"/>
                    </a:lnTo>
                    <a:lnTo>
                      <a:pt x="293" y="84"/>
                    </a:lnTo>
                    <a:lnTo>
                      <a:pt x="295" y="79"/>
                    </a:lnTo>
                    <a:lnTo>
                      <a:pt x="297" y="72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95" y="7"/>
                    </a:lnTo>
                    <a:lnTo>
                      <a:pt x="293" y="12"/>
                    </a:lnTo>
                    <a:lnTo>
                      <a:pt x="289" y="18"/>
                    </a:lnTo>
                    <a:lnTo>
                      <a:pt x="284" y="23"/>
                    </a:lnTo>
                    <a:lnTo>
                      <a:pt x="278" y="28"/>
                    </a:lnTo>
                    <a:lnTo>
                      <a:pt x="271" y="33"/>
                    </a:lnTo>
                    <a:lnTo>
                      <a:pt x="262" y="38"/>
                    </a:lnTo>
                    <a:lnTo>
                      <a:pt x="253" y="41"/>
                    </a:lnTo>
                    <a:lnTo>
                      <a:pt x="231" y="49"/>
                    </a:lnTo>
                    <a:lnTo>
                      <a:pt x="206" y="55"/>
                    </a:lnTo>
                    <a:lnTo>
                      <a:pt x="177" y="57"/>
                    </a:lnTo>
                    <a:lnTo>
                      <a:pt x="148" y="59"/>
                    </a:lnTo>
                    <a:lnTo>
                      <a:pt x="148" y="5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5" name="Freeform 22">
                <a:extLst>
                  <a:ext uri="{FF2B5EF4-FFF2-40B4-BE49-F238E27FC236}">
                    <a16:creationId xmlns:a16="http://schemas.microsoft.com/office/drawing/2014/main" id="{1DB8C767-AE7A-4F9B-B9A6-0503CEF58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238" y="3243263"/>
                <a:ext cx="234950" cy="103188"/>
              </a:xfrm>
              <a:custGeom>
                <a:avLst/>
                <a:gdLst/>
                <a:ahLst/>
                <a:cxnLst>
                  <a:cxn ang="0">
                    <a:pos x="148" y="58"/>
                  </a:cxn>
                  <a:cxn ang="0">
                    <a:pos x="148" y="58"/>
                  </a:cxn>
                  <a:cxn ang="0">
                    <a:pos x="119" y="58"/>
                  </a:cxn>
                  <a:cxn ang="0">
                    <a:pos x="91" y="54"/>
                  </a:cxn>
                  <a:cxn ang="0">
                    <a:pos x="66" y="48"/>
                  </a:cxn>
                  <a:cxn ang="0">
                    <a:pos x="43" y="42"/>
                  </a:cxn>
                  <a:cxn ang="0">
                    <a:pos x="35" y="37"/>
                  </a:cxn>
                  <a:cxn ang="0">
                    <a:pos x="26" y="33"/>
                  </a:cxn>
                  <a:cxn ang="0">
                    <a:pos x="19" y="28"/>
                  </a:cxn>
                  <a:cxn ang="0">
                    <a:pos x="12" y="23"/>
                  </a:cxn>
                  <a:cxn ang="0">
                    <a:pos x="7" y="17"/>
                  </a:cxn>
                  <a:cxn ang="0">
                    <a:pos x="4" y="12"/>
                  </a:cxn>
                  <a:cxn ang="0">
                    <a:pos x="1" y="6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8"/>
                  </a:cxn>
                  <a:cxn ang="0">
                    <a:pos x="4" y="84"/>
                  </a:cxn>
                  <a:cxn ang="0">
                    <a:pos x="7" y="89"/>
                  </a:cxn>
                  <a:cxn ang="0">
                    <a:pos x="12" y="94"/>
                  </a:cxn>
                  <a:cxn ang="0">
                    <a:pos x="19" y="100"/>
                  </a:cxn>
                  <a:cxn ang="0">
                    <a:pos x="26" y="105"/>
                  </a:cxn>
                  <a:cxn ang="0">
                    <a:pos x="35" y="109"/>
                  </a:cxn>
                  <a:cxn ang="0">
                    <a:pos x="43" y="114"/>
                  </a:cxn>
                  <a:cxn ang="0">
                    <a:pos x="66" y="120"/>
                  </a:cxn>
                  <a:cxn ang="0">
                    <a:pos x="91" y="126"/>
                  </a:cxn>
                  <a:cxn ang="0">
                    <a:pos x="119" y="129"/>
                  </a:cxn>
                  <a:cxn ang="0">
                    <a:pos x="148" y="130"/>
                  </a:cxn>
                  <a:cxn ang="0">
                    <a:pos x="148" y="130"/>
                  </a:cxn>
                  <a:cxn ang="0">
                    <a:pos x="177" y="129"/>
                  </a:cxn>
                  <a:cxn ang="0">
                    <a:pos x="206" y="126"/>
                  </a:cxn>
                  <a:cxn ang="0">
                    <a:pos x="231" y="120"/>
                  </a:cxn>
                  <a:cxn ang="0">
                    <a:pos x="253" y="114"/>
                  </a:cxn>
                  <a:cxn ang="0">
                    <a:pos x="262" y="109"/>
                  </a:cxn>
                  <a:cxn ang="0">
                    <a:pos x="271" y="105"/>
                  </a:cxn>
                  <a:cxn ang="0">
                    <a:pos x="278" y="100"/>
                  </a:cxn>
                  <a:cxn ang="0">
                    <a:pos x="284" y="94"/>
                  </a:cxn>
                  <a:cxn ang="0">
                    <a:pos x="289" y="89"/>
                  </a:cxn>
                  <a:cxn ang="0">
                    <a:pos x="293" y="84"/>
                  </a:cxn>
                  <a:cxn ang="0">
                    <a:pos x="295" y="78"/>
                  </a:cxn>
                  <a:cxn ang="0">
                    <a:pos x="297" y="72"/>
                  </a:cxn>
                  <a:cxn ang="0">
                    <a:pos x="297" y="0"/>
                  </a:cxn>
                  <a:cxn ang="0">
                    <a:pos x="297" y="0"/>
                  </a:cxn>
                  <a:cxn ang="0">
                    <a:pos x="295" y="6"/>
                  </a:cxn>
                  <a:cxn ang="0">
                    <a:pos x="293" y="12"/>
                  </a:cxn>
                  <a:cxn ang="0">
                    <a:pos x="289" y="17"/>
                  </a:cxn>
                  <a:cxn ang="0">
                    <a:pos x="284" y="23"/>
                  </a:cxn>
                  <a:cxn ang="0">
                    <a:pos x="278" y="28"/>
                  </a:cxn>
                  <a:cxn ang="0">
                    <a:pos x="271" y="33"/>
                  </a:cxn>
                  <a:cxn ang="0">
                    <a:pos x="262" y="37"/>
                  </a:cxn>
                  <a:cxn ang="0">
                    <a:pos x="253" y="42"/>
                  </a:cxn>
                  <a:cxn ang="0">
                    <a:pos x="231" y="48"/>
                  </a:cxn>
                  <a:cxn ang="0">
                    <a:pos x="206" y="54"/>
                  </a:cxn>
                  <a:cxn ang="0">
                    <a:pos x="177" y="58"/>
                  </a:cxn>
                  <a:cxn ang="0">
                    <a:pos x="148" y="58"/>
                  </a:cxn>
                  <a:cxn ang="0">
                    <a:pos x="148" y="58"/>
                  </a:cxn>
                </a:cxnLst>
                <a:rect l="0" t="0" r="r" b="b"/>
                <a:pathLst>
                  <a:path w="297" h="130">
                    <a:moveTo>
                      <a:pt x="148" y="58"/>
                    </a:moveTo>
                    <a:lnTo>
                      <a:pt x="148" y="58"/>
                    </a:lnTo>
                    <a:lnTo>
                      <a:pt x="119" y="58"/>
                    </a:lnTo>
                    <a:lnTo>
                      <a:pt x="91" y="54"/>
                    </a:lnTo>
                    <a:lnTo>
                      <a:pt x="66" y="48"/>
                    </a:lnTo>
                    <a:lnTo>
                      <a:pt x="43" y="42"/>
                    </a:lnTo>
                    <a:lnTo>
                      <a:pt x="35" y="37"/>
                    </a:lnTo>
                    <a:lnTo>
                      <a:pt x="26" y="33"/>
                    </a:lnTo>
                    <a:lnTo>
                      <a:pt x="19" y="28"/>
                    </a:lnTo>
                    <a:lnTo>
                      <a:pt x="12" y="23"/>
                    </a:lnTo>
                    <a:lnTo>
                      <a:pt x="7" y="17"/>
                    </a:lnTo>
                    <a:lnTo>
                      <a:pt x="4" y="12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8"/>
                    </a:lnTo>
                    <a:lnTo>
                      <a:pt x="4" y="84"/>
                    </a:lnTo>
                    <a:lnTo>
                      <a:pt x="7" y="89"/>
                    </a:lnTo>
                    <a:lnTo>
                      <a:pt x="12" y="94"/>
                    </a:lnTo>
                    <a:lnTo>
                      <a:pt x="19" y="100"/>
                    </a:lnTo>
                    <a:lnTo>
                      <a:pt x="26" y="105"/>
                    </a:lnTo>
                    <a:lnTo>
                      <a:pt x="35" y="109"/>
                    </a:lnTo>
                    <a:lnTo>
                      <a:pt x="43" y="114"/>
                    </a:lnTo>
                    <a:lnTo>
                      <a:pt x="66" y="120"/>
                    </a:lnTo>
                    <a:lnTo>
                      <a:pt x="91" y="126"/>
                    </a:lnTo>
                    <a:lnTo>
                      <a:pt x="119" y="129"/>
                    </a:lnTo>
                    <a:lnTo>
                      <a:pt x="148" y="130"/>
                    </a:lnTo>
                    <a:lnTo>
                      <a:pt x="148" y="130"/>
                    </a:lnTo>
                    <a:lnTo>
                      <a:pt x="177" y="129"/>
                    </a:lnTo>
                    <a:lnTo>
                      <a:pt x="206" y="126"/>
                    </a:lnTo>
                    <a:lnTo>
                      <a:pt x="231" y="120"/>
                    </a:lnTo>
                    <a:lnTo>
                      <a:pt x="253" y="114"/>
                    </a:lnTo>
                    <a:lnTo>
                      <a:pt x="262" y="109"/>
                    </a:lnTo>
                    <a:lnTo>
                      <a:pt x="271" y="105"/>
                    </a:lnTo>
                    <a:lnTo>
                      <a:pt x="278" y="100"/>
                    </a:lnTo>
                    <a:lnTo>
                      <a:pt x="284" y="94"/>
                    </a:lnTo>
                    <a:lnTo>
                      <a:pt x="289" y="89"/>
                    </a:lnTo>
                    <a:lnTo>
                      <a:pt x="293" y="84"/>
                    </a:lnTo>
                    <a:lnTo>
                      <a:pt x="295" y="78"/>
                    </a:lnTo>
                    <a:lnTo>
                      <a:pt x="297" y="72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95" y="6"/>
                    </a:lnTo>
                    <a:lnTo>
                      <a:pt x="293" y="12"/>
                    </a:lnTo>
                    <a:lnTo>
                      <a:pt x="289" y="17"/>
                    </a:lnTo>
                    <a:lnTo>
                      <a:pt x="284" y="23"/>
                    </a:lnTo>
                    <a:lnTo>
                      <a:pt x="278" y="28"/>
                    </a:lnTo>
                    <a:lnTo>
                      <a:pt x="271" y="33"/>
                    </a:lnTo>
                    <a:lnTo>
                      <a:pt x="262" y="37"/>
                    </a:lnTo>
                    <a:lnTo>
                      <a:pt x="253" y="42"/>
                    </a:lnTo>
                    <a:lnTo>
                      <a:pt x="231" y="48"/>
                    </a:lnTo>
                    <a:lnTo>
                      <a:pt x="206" y="54"/>
                    </a:lnTo>
                    <a:lnTo>
                      <a:pt x="177" y="58"/>
                    </a:lnTo>
                    <a:lnTo>
                      <a:pt x="148" y="58"/>
                    </a:lnTo>
                    <a:lnTo>
                      <a:pt x="148" y="5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6" name="Freeform 23">
                <a:extLst>
                  <a:ext uri="{FF2B5EF4-FFF2-40B4-BE49-F238E27FC236}">
                    <a16:creationId xmlns:a16="http://schemas.microsoft.com/office/drawing/2014/main" id="{F8960510-B4D7-4248-9597-B900D2F951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238" y="3125788"/>
                <a:ext cx="234950" cy="150813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91" y="5"/>
                  </a:cxn>
                  <a:cxn ang="0">
                    <a:pos x="43" y="17"/>
                  </a:cxn>
                  <a:cxn ang="0">
                    <a:pos x="26" y="26"/>
                  </a:cxn>
                  <a:cxn ang="0">
                    <a:pos x="12" y="36"/>
                  </a:cxn>
                  <a:cxn ang="0">
                    <a:pos x="4" y="47"/>
                  </a:cxn>
                  <a:cxn ang="0">
                    <a:pos x="0" y="60"/>
                  </a:cxn>
                  <a:cxn ang="0">
                    <a:pos x="0" y="132"/>
                  </a:cxn>
                  <a:cxn ang="0">
                    <a:pos x="1" y="138"/>
                  </a:cxn>
                  <a:cxn ang="0">
                    <a:pos x="7" y="149"/>
                  </a:cxn>
                  <a:cxn ang="0">
                    <a:pos x="19" y="160"/>
                  </a:cxn>
                  <a:cxn ang="0">
                    <a:pos x="35" y="169"/>
                  </a:cxn>
                  <a:cxn ang="0">
                    <a:pos x="66" y="180"/>
                  </a:cxn>
                  <a:cxn ang="0">
                    <a:pos x="119" y="189"/>
                  </a:cxn>
                  <a:cxn ang="0">
                    <a:pos x="148" y="190"/>
                  </a:cxn>
                  <a:cxn ang="0">
                    <a:pos x="206" y="186"/>
                  </a:cxn>
                  <a:cxn ang="0">
                    <a:pos x="253" y="173"/>
                  </a:cxn>
                  <a:cxn ang="0">
                    <a:pos x="271" y="164"/>
                  </a:cxn>
                  <a:cxn ang="0">
                    <a:pos x="284" y="154"/>
                  </a:cxn>
                  <a:cxn ang="0">
                    <a:pos x="293" y="144"/>
                  </a:cxn>
                  <a:cxn ang="0">
                    <a:pos x="297" y="132"/>
                  </a:cxn>
                  <a:cxn ang="0">
                    <a:pos x="297" y="60"/>
                  </a:cxn>
                  <a:cxn ang="0">
                    <a:pos x="293" y="47"/>
                  </a:cxn>
                  <a:cxn ang="0">
                    <a:pos x="284" y="36"/>
                  </a:cxn>
                  <a:cxn ang="0">
                    <a:pos x="271" y="26"/>
                  </a:cxn>
                  <a:cxn ang="0">
                    <a:pos x="253" y="17"/>
                  </a:cxn>
                  <a:cxn ang="0">
                    <a:pos x="206" y="5"/>
                  </a:cxn>
                  <a:cxn ang="0">
                    <a:pos x="148" y="0"/>
                  </a:cxn>
                  <a:cxn ang="0">
                    <a:pos x="148" y="118"/>
                  </a:cxn>
                  <a:cxn ang="0">
                    <a:pos x="119" y="117"/>
                  </a:cxn>
                  <a:cxn ang="0">
                    <a:pos x="67" y="108"/>
                  </a:cxn>
                  <a:cxn ang="0">
                    <a:pos x="36" y="97"/>
                  </a:cxn>
                  <a:cxn ang="0">
                    <a:pos x="20" y="87"/>
                  </a:cxn>
                  <a:cxn ang="0">
                    <a:pos x="9" y="77"/>
                  </a:cxn>
                  <a:cxn ang="0">
                    <a:pos x="4" y="66"/>
                  </a:cxn>
                  <a:cxn ang="0">
                    <a:pos x="2" y="60"/>
                  </a:cxn>
                  <a:cxn ang="0">
                    <a:pos x="6" y="48"/>
                  </a:cxn>
                  <a:cxn ang="0">
                    <a:pos x="14" y="37"/>
                  </a:cxn>
                  <a:cxn ang="0">
                    <a:pos x="27" y="27"/>
                  </a:cxn>
                  <a:cxn ang="0">
                    <a:pos x="46" y="19"/>
                  </a:cxn>
                  <a:cxn ang="0">
                    <a:pos x="92" y="6"/>
                  </a:cxn>
                  <a:cxn ang="0">
                    <a:pos x="148" y="1"/>
                  </a:cxn>
                  <a:cxn ang="0">
                    <a:pos x="177" y="3"/>
                  </a:cxn>
                  <a:cxn ang="0">
                    <a:pos x="230" y="11"/>
                  </a:cxn>
                  <a:cxn ang="0">
                    <a:pos x="261" y="22"/>
                  </a:cxn>
                  <a:cxn ang="0">
                    <a:pos x="277" y="32"/>
                  </a:cxn>
                  <a:cxn ang="0">
                    <a:pos x="288" y="42"/>
                  </a:cxn>
                  <a:cxn ang="0">
                    <a:pos x="293" y="53"/>
                  </a:cxn>
                  <a:cxn ang="0">
                    <a:pos x="294" y="60"/>
                  </a:cxn>
                  <a:cxn ang="0">
                    <a:pos x="290" y="71"/>
                  </a:cxn>
                  <a:cxn ang="0">
                    <a:pos x="283" y="82"/>
                  </a:cxn>
                  <a:cxn ang="0">
                    <a:pos x="269" y="92"/>
                  </a:cxn>
                  <a:cxn ang="0">
                    <a:pos x="251" y="101"/>
                  </a:cxn>
                  <a:cxn ang="0">
                    <a:pos x="205" y="113"/>
                  </a:cxn>
                  <a:cxn ang="0">
                    <a:pos x="148" y="118"/>
                  </a:cxn>
                </a:cxnLst>
                <a:rect l="0" t="0" r="r" b="b"/>
                <a:pathLst>
                  <a:path w="297" h="190">
                    <a:moveTo>
                      <a:pt x="148" y="0"/>
                    </a:moveTo>
                    <a:lnTo>
                      <a:pt x="148" y="0"/>
                    </a:lnTo>
                    <a:lnTo>
                      <a:pt x="119" y="1"/>
                    </a:lnTo>
                    <a:lnTo>
                      <a:pt x="91" y="5"/>
                    </a:lnTo>
                    <a:lnTo>
                      <a:pt x="66" y="10"/>
                    </a:lnTo>
                    <a:lnTo>
                      <a:pt x="43" y="17"/>
                    </a:lnTo>
                    <a:lnTo>
                      <a:pt x="35" y="21"/>
                    </a:lnTo>
                    <a:lnTo>
                      <a:pt x="26" y="26"/>
                    </a:lnTo>
                    <a:lnTo>
                      <a:pt x="19" y="31"/>
                    </a:lnTo>
                    <a:lnTo>
                      <a:pt x="12" y="36"/>
                    </a:lnTo>
                    <a:lnTo>
                      <a:pt x="7" y="42"/>
                    </a:lnTo>
                    <a:lnTo>
                      <a:pt x="4" y="47"/>
                    </a:lnTo>
                    <a:lnTo>
                      <a:pt x="1" y="53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8"/>
                    </a:lnTo>
                    <a:lnTo>
                      <a:pt x="4" y="144"/>
                    </a:lnTo>
                    <a:lnTo>
                      <a:pt x="7" y="149"/>
                    </a:lnTo>
                    <a:lnTo>
                      <a:pt x="12" y="154"/>
                    </a:lnTo>
                    <a:lnTo>
                      <a:pt x="19" y="160"/>
                    </a:lnTo>
                    <a:lnTo>
                      <a:pt x="26" y="164"/>
                    </a:lnTo>
                    <a:lnTo>
                      <a:pt x="35" y="169"/>
                    </a:lnTo>
                    <a:lnTo>
                      <a:pt x="43" y="173"/>
                    </a:lnTo>
                    <a:lnTo>
                      <a:pt x="66" y="180"/>
                    </a:lnTo>
                    <a:lnTo>
                      <a:pt x="91" y="186"/>
                    </a:lnTo>
                    <a:lnTo>
                      <a:pt x="119" y="189"/>
                    </a:lnTo>
                    <a:lnTo>
                      <a:pt x="148" y="190"/>
                    </a:lnTo>
                    <a:lnTo>
                      <a:pt x="148" y="190"/>
                    </a:lnTo>
                    <a:lnTo>
                      <a:pt x="177" y="189"/>
                    </a:lnTo>
                    <a:lnTo>
                      <a:pt x="206" y="186"/>
                    </a:lnTo>
                    <a:lnTo>
                      <a:pt x="231" y="180"/>
                    </a:lnTo>
                    <a:lnTo>
                      <a:pt x="253" y="173"/>
                    </a:lnTo>
                    <a:lnTo>
                      <a:pt x="262" y="169"/>
                    </a:lnTo>
                    <a:lnTo>
                      <a:pt x="271" y="164"/>
                    </a:lnTo>
                    <a:lnTo>
                      <a:pt x="278" y="160"/>
                    </a:lnTo>
                    <a:lnTo>
                      <a:pt x="284" y="154"/>
                    </a:lnTo>
                    <a:lnTo>
                      <a:pt x="289" y="149"/>
                    </a:lnTo>
                    <a:lnTo>
                      <a:pt x="293" y="144"/>
                    </a:lnTo>
                    <a:lnTo>
                      <a:pt x="295" y="138"/>
                    </a:lnTo>
                    <a:lnTo>
                      <a:pt x="297" y="132"/>
                    </a:lnTo>
                    <a:lnTo>
                      <a:pt x="297" y="60"/>
                    </a:lnTo>
                    <a:lnTo>
                      <a:pt x="297" y="60"/>
                    </a:lnTo>
                    <a:lnTo>
                      <a:pt x="295" y="53"/>
                    </a:lnTo>
                    <a:lnTo>
                      <a:pt x="293" y="47"/>
                    </a:lnTo>
                    <a:lnTo>
                      <a:pt x="289" y="42"/>
                    </a:lnTo>
                    <a:lnTo>
                      <a:pt x="284" y="36"/>
                    </a:lnTo>
                    <a:lnTo>
                      <a:pt x="278" y="31"/>
                    </a:lnTo>
                    <a:lnTo>
                      <a:pt x="271" y="26"/>
                    </a:lnTo>
                    <a:lnTo>
                      <a:pt x="262" y="21"/>
                    </a:lnTo>
                    <a:lnTo>
                      <a:pt x="253" y="17"/>
                    </a:lnTo>
                    <a:lnTo>
                      <a:pt x="231" y="10"/>
                    </a:lnTo>
                    <a:lnTo>
                      <a:pt x="206" y="5"/>
                    </a:lnTo>
                    <a:lnTo>
                      <a:pt x="177" y="1"/>
                    </a:lnTo>
                    <a:lnTo>
                      <a:pt x="148" y="0"/>
                    </a:lnTo>
                    <a:lnTo>
                      <a:pt x="148" y="0"/>
                    </a:lnTo>
                    <a:close/>
                    <a:moveTo>
                      <a:pt x="148" y="118"/>
                    </a:moveTo>
                    <a:lnTo>
                      <a:pt x="148" y="118"/>
                    </a:lnTo>
                    <a:lnTo>
                      <a:pt x="119" y="117"/>
                    </a:lnTo>
                    <a:lnTo>
                      <a:pt x="92" y="113"/>
                    </a:lnTo>
                    <a:lnTo>
                      <a:pt x="67" y="108"/>
                    </a:lnTo>
                    <a:lnTo>
                      <a:pt x="46" y="101"/>
                    </a:lnTo>
                    <a:lnTo>
                      <a:pt x="36" y="97"/>
                    </a:lnTo>
                    <a:lnTo>
                      <a:pt x="27" y="92"/>
                    </a:lnTo>
                    <a:lnTo>
                      <a:pt x="20" y="87"/>
                    </a:lnTo>
                    <a:lnTo>
                      <a:pt x="14" y="82"/>
                    </a:lnTo>
                    <a:lnTo>
                      <a:pt x="9" y="77"/>
                    </a:lnTo>
                    <a:lnTo>
                      <a:pt x="6" y="71"/>
                    </a:lnTo>
                    <a:lnTo>
                      <a:pt x="4" y="66"/>
                    </a:lnTo>
                    <a:lnTo>
                      <a:pt x="2" y="60"/>
                    </a:lnTo>
                    <a:lnTo>
                      <a:pt x="2" y="60"/>
                    </a:lnTo>
                    <a:lnTo>
                      <a:pt x="4" y="53"/>
                    </a:lnTo>
                    <a:lnTo>
                      <a:pt x="6" y="48"/>
                    </a:lnTo>
                    <a:lnTo>
                      <a:pt x="9" y="42"/>
                    </a:lnTo>
                    <a:lnTo>
                      <a:pt x="14" y="37"/>
                    </a:lnTo>
                    <a:lnTo>
                      <a:pt x="20" y="32"/>
                    </a:lnTo>
                    <a:lnTo>
                      <a:pt x="27" y="27"/>
                    </a:lnTo>
                    <a:lnTo>
                      <a:pt x="36" y="22"/>
                    </a:lnTo>
                    <a:lnTo>
                      <a:pt x="46" y="19"/>
                    </a:lnTo>
                    <a:lnTo>
                      <a:pt x="67" y="11"/>
                    </a:lnTo>
                    <a:lnTo>
                      <a:pt x="92" y="6"/>
                    </a:lnTo>
                    <a:lnTo>
                      <a:pt x="119" y="3"/>
                    </a:lnTo>
                    <a:lnTo>
                      <a:pt x="148" y="1"/>
                    </a:lnTo>
                    <a:lnTo>
                      <a:pt x="148" y="1"/>
                    </a:lnTo>
                    <a:lnTo>
                      <a:pt x="177" y="3"/>
                    </a:lnTo>
                    <a:lnTo>
                      <a:pt x="205" y="6"/>
                    </a:lnTo>
                    <a:lnTo>
                      <a:pt x="230" y="11"/>
                    </a:lnTo>
                    <a:lnTo>
                      <a:pt x="251" y="19"/>
                    </a:lnTo>
                    <a:lnTo>
                      <a:pt x="261" y="22"/>
                    </a:lnTo>
                    <a:lnTo>
                      <a:pt x="269" y="27"/>
                    </a:lnTo>
                    <a:lnTo>
                      <a:pt x="277" y="32"/>
                    </a:lnTo>
                    <a:lnTo>
                      <a:pt x="283" y="37"/>
                    </a:lnTo>
                    <a:lnTo>
                      <a:pt x="288" y="42"/>
                    </a:lnTo>
                    <a:lnTo>
                      <a:pt x="290" y="48"/>
                    </a:lnTo>
                    <a:lnTo>
                      <a:pt x="293" y="53"/>
                    </a:lnTo>
                    <a:lnTo>
                      <a:pt x="294" y="60"/>
                    </a:lnTo>
                    <a:lnTo>
                      <a:pt x="294" y="60"/>
                    </a:lnTo>
                    <a:lnTo>
                      <a:pt x="293" y="66"/>
                    </a:lnTo>
                    <a:lnTo>
                      <a:pt x="290" y="71"/>
                    </a:lnTo>
                    <a:lnTo>
                      <a:pt x="288" y="77"/>
                    </a:lnTo>
                    <a:lnTo>
                      <a:pt x="283" y="82"/>
                    </a:lnTo>
                    <a:lnTo>
                      <a:pt x="277" y="87"/>
                    </a:lnTo>
                    <a:lnTo>
                      <a:pt x="269" y="92"/>
                    </a:lnTo>
                    <a:lnTo>
                      <a:pt x="261" y="97"/>
                    </a:lnTo>
                    <a:lnTo>
                      <a:pt x="251" y="101"/>
                    </a:lnTo>
                    <a:lnTo>
                      <a:pt x="230" y="108"/>
                    </a:lnTo>
                    <a:lnTo>
                      <a:pt x="205" y="113"/>
                    </a:lnTo>
                    <a:lnTo>
                      <a:pt x="177" y="117"/>
                    </a:lnTo>
                    <a:lnTo>
                      <a:pt x="148" y="118"/>
                    </a:lnTo>
                    <a:lnTo>
                      <a:pt x="148" y="1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  <p:sp>
            <p:nvSpPr>
              <p:cNvPr id="77" name="Freeform 24">
                <a:extLst>
                  <a:ext uri="{FF2B5EF4-FFF2-40B4-BE49-F238E27FC236}">
                    <a16:creationId xmlns:a16="http://schemas.microsoft.com/office/drawing/2014/main" id="{75ACD9A9-5F41-45A3-BAC4-6B79472F8F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763" y="3128963"/>
                <a:ext cx="215900" cy="85725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84" y="3"/>
                  </a:cxn>
                  <a:cxn ang="0">
                    <a:pos x="40" y="16"/>
                  </a:cxn>
                  <a:cxn ang="0">
                    <a:pos x="18" y="28"/>
                  </a:cxn>
                  <a:cxn ang="0">
                    <a:pos x="7" y="37"/>
                  </a:cxn>
                  <a:cxn ang="0">
                    <a:pos x="2" y="48"/>
                  </a:cxn>
                  <a:cxn ang="0">
                    <a:pos x="0" y="53"/>
                  </a:cxn>
                  <a:cxn ang="0">
                    <a:pos x="4" y="64"/>
                  </a:cxn>
                  <a:cxn ang="0">
                    <a:pos x="11" y="74"/>
                  </a:cxn>
                  <a:cxn ang="0">
                    <a:pos x="24" y="84"/>
                  </a:cxn>
                  <a:cxn ang="0">
                    <a:pos x="61" y="98"/>
                  </a:cxn>
                  <a:cxn ang="0">
                    <a:pos x="110" y="107"/>
                  </a:cxn>
                  <a:cxn ang="0">
                    <a:pos x="136" y="108"/>
                  </a:cxn>
                  <a:cxn ang="0">
                    <a:pos x="189" y="103"/>
                  </a:cxn>
                  <a:cxn ang="0">
                    <a:pos x="233" y="92"/>
                  </a:cxn>
                  <a:cxn ang="0">
                    <a:pos x="255" y="79"/>
                  </a:cxn>
                  <a:cxn ang="0">
                    <a:pos x="266" y="69"/>
                  </a:cxn>
                  <a:cxn ang="0">
                    <a:pos x="271" y="59"/>
                  </a:cxn>
                  <a:cxn ang="0">
                    <a:pos x="272" y="53"/>
                  </a:cxn>
                  <a:cxn ang="0">
                    <a:pos x="269" y="43"/>
                  </a:cxn>
                  <a:cxn ang="0">
                    <a:pos x="261" y="32"/>
                  </a:cxn>
                  <a:cxn ang="0">
                    <a:pos x="249" y="23"/>
                  </a:cxn>
                  <a:cxn ang="0">
                    <a:pos x="211" y="8"/>
                  </a:cxn>
                  <a:cxn ang="0">
                    <a:pos x="163" y="1"/>
                  </a:cxn>
                  <a:cxn ang="0">
                    <a:pos x="136" y="0"/>
                  </a:cxn>
                  <a:cxn ang="0">
                    <a:pos x="136" y="100"/>
                  </a:cxn>
                  <a:cxn ang="0">
                    <a:pos x="91" y="97"/>
                  </a:cxn>
                  <a:cxn ang="0">
                    <a:pos x="54" y="87"/>
                  </a:cxn>
                  <a:cxn ang="0">
                    <a:pos x="29" y="72"/>
                  </a:cxn>
                  <a:cxn ang="0">
                    <a:pos x="21" y="63"/>
                  </a:cxn>
                  <a:cxn ang="0">
                    <a:pos x="19" y="53"/>
                  </a:cxn>
                  <a:cxn ang="0">
                    <a:pos x="20" y="48"/>
                  </a:cxn>
                  <a:cxn ang="0">
                    <a:pos x="25" y="39"/>
                  </a:cxn>
                  <a:cxn ang="0">
                    <a:pos x="39" y="27"/>
                  </a:cxn>
                  <a:cxn ang="0">
                    <a:pos x="71" y="15"/>
                  </a:cxn>
                  <a:cxn ang="0">
                    <a:pos x="113" y="8"/>
                  </a:cxn>
                  <a:cxn ang="0">
                    <a:pos x="136" y="7"/>
                  </a:cxn>
                  <a:cxn ang="0">
                    <a:pos x="182" y="11"/>
                  </a:cxn>
                  <a:cxn ang="0">
                    <a:pos x="219" y="21"/>
                  </a:cxn>
                  <a:cxn ang="0">
                    <a:pos x="244" y="36"/>
                  </a:cxn>
                  <a:cxn ang="0">
                    <a:pos x="251" y="44"/>
                  </a:cxn>
                  <a:cxn ang="0">
                    <a:pos x="254" y="53"/>
                  </a:cxn>
                  <a:cxn ang="0">
                    <a:pos x="252" y="58"/>
                  </a:cxn>
                  <a:cxn ang="0">
                    <a:pos x="247" y="67"/>
                  </a:cxn>
                  <a:cxn ang="0">
                    <a:pos x="234" y="79"/>
                  </a:cxn>
                  <a:cxn ang="0">
                    <a:pos x="201" y="92"/>
                  </a:cxn>
                  <a:cxn ang="0">
                    <a:pos x="159" y="99"/>
                  </a:cxn>
                  <a:cxn ang="0">
                    <a:pos x="136" y="100"/>
                  </a:cxn>
                </a:cxnLst>
                <a:rect l="0" t="0" r="r" b="b"/>
                <a:pathLst>
                  <a:path w="272" h="108">
                    <a:moveTo>
                      <a:pt x="136" y="0"/>
                    </a:moveTo>
                    <a:lnTo>
                      <a:pt x="136" y="0"/>
                    </a:lnTo>
                    <a:lnTo>
                      <a:pt x="110" y="1"/>
                    </a:lnTo>
                    <a:lnTo>
                      <a:pt x="84" y="3"/>
                    </a:lnTo>
                    <a:lnTo>
                      <a:pt x="61" y="8"/>
                    </a:lnTo>
                    <a:lnTo>
                      <a:pt x="40" y="16"/>
                    </a:lnTo>
                    <a:lnTo>
                      <a:pt x="24" y="23"/>
                    </a:lnTo>
                    <a:lnTo>
                      <a:pt x="18" y="28"/>
                    </a:lnTo>
                    <a:lnTo>
                      <a:pt x="11" y="32"/>
                    </a:lnTo>
                    <a:lnTo>
                      <a:pt x="7" y="37"/>
                    </a:lnTo>
                    <a:lnTo>
                      <a:pt x="4" y="43"/>
                    </a:lnTo>
                    <a:lnTo>
                      <a:pt x="2" y="48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2" y="59"/>
                    </a:lnTo>
                    <a:lnTo>
                      <a:pt x="4" y="64"/>
                    </a:lnTo>
                    <a:lnTo>
                      <a:pt x="7" y="69"/>
                    </a:lnTo>
                    <a:lnTo>
                      <a:pt x="11" y="74"/>
                    </a:lnTo>
                    <a:lnTo>
                      <a:pt x="18" y="79"/>
                    </a:lnTo>
                    <a:lnTo>
                      <a:pt x="24" y="84"/>
                    </a:lnTo>
                    <a:lnTo>
                      <a:pt x="40" y="92"/>
                    </a:lnTo>
                    <a:lnTo>
                      <a:pt x="61" y="98"/>
                    </a:lnTo>
                    <a:lnTo>
                      <a:pt x="84" y="103"/>
                    </a:lnTo>
                    <a:lnTo>
                      <a:pt x="110" y="107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63" y="107"/>
                    </a:lnTo>
                    <a:lnTo>
                      <a:pt x="189" y="103"/>
                    </a:lnTo>
                    <a:lnTo>
                      <a:pt x="211" y="98"/>
                    </a:lnTo>
                    <a:lnTo>
                      <a:pt x="233" y="92"/>
                    </a:lnTo>
                    <a:lnTo>
                      <a:pt x="249" y="84"/>
                    </a:lnTo>
                    <a:lnTo>
                      <a:pt x="255" y="79"/>
                    </a:lnTo>
                    <a:lnTo>
                      <a:pt x="261" y="74"/>
                    </a:lnTo>
                    <a:lnTo>
                      <a:pt x="266" y="69"/>
                    </a:lnTo>
                    <a:lnTo>
                      <a:pt x="269" y="64"/>
                    </a:lnTo>
                    <a:lnTo>
                      <a:pt x="271" y="59"/>
                    </a:lnTo>
                    <a:lnTo>
                      <a:pt x="272" y="53"/>
                    </a:lnTo>
                    <a:lnTo>
                      <a:pt x="272" y="53"/>
                    </a:lnTo>
                    <a:lnTo>
                      <a:pt x="271" y="48"/>
                    </a:lnTo>
                    <a:lnTo>
                      <a:pt x="269" y="43"/>
                    </a:lnTo>
                    <a:lnTo>
                      <a:pt x="266" y="37"/>
                    </a:lnTo>
                    <a:lnTo>
                      <a:pt x="261" y="32"/>
                    </a:lnTo>
                    <a:lnTo>
                      <a:pt x="255" y="28"/>
                    </a:lnTo>
                    <a:lnTo>
                      <a:pt x="249" y="23"/>
                    </a:lnTo>
                    <a:lnTo>
                      <a:pt x="233" y="16"/>
                    </a:lnTo>
                    <a:lnTo>
                      <a:pt x="211" y="8"/>
                    </a:lnTo>
                    <a:lnTo>
                      <a:pt x="189" y="3"/>
                    </a:lnTo>
                    <a:lnTo>
                      <a:pt x="163" y="1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136" y="100"/>
                    </a:moveTo>
                    <a:lnTo>
                      <a:pt x="136" y="100"/>
                    </a:lnTo>
                    <a:lnTo>
                      <a:pt x="113" y="99"/>
                    </a:lnTo>
                    <a:lnTo>
                      <a:pt x="91" y="97"/>
                    </a:lnTo>
                    <a:lnTo>
                      <a:pt x="71" y="92"/>
                    </a:lnTo>
                    <a:lnTo>
                      <a:pt x="54" y="87"/>
                    </a:lnTo>
                    <a:lnTo>
                      <a:pt x="39" y="79"/>
                    </a:lnTo>
                    <a:lnTo>
                      <a:pt x="29" y="72"/>
                    </a:lnTo>
                    <a:lnTo>
                      <a:pt x="25" y="67"/>
                    </a:lnTo>
                    <a:lnTo>
                      <a:pt x="21" y="63"/>
                    </a:lnTo>
                    <a:lnTo>
                      <a:pt x="20" y="58"/>
                    </a:lnTo>
                    <a:lnTo>
                      <a:pt x="19" y="53"/>
                    </a:lnTo>
                    <a:lnTo>
                      <a:pt x="19" y="53"/>
                    </a:lnTo>
                    <a:lnTo>
                      <a:pt x="20" y="48"/>
                    </a:lnTo>
                    <a:lnTo>
                      <a:pt x="21" y="44"/>
                    </a:lnTo>
                    <a:lnTo>
                      <a:pt x="25" y="39"/>
                    </a:lnTo>
                    <a:lnTo>
                      <a:pt x="29" y="36"/>
                    </a:lnTo>
                    <a:lnTo>
                      <a:pt x="39" y="27"/>
                    </a:lnTo>
                    <a:lnTo>
                      <a:pt x="54" y="21"/>
                    </a:lnTo>
                    <a:lnTo>
                      <a:pt x="71" y="15"/>
                    </a:lnTo>
                    <a:lnTo>
                      <a:pt x="91" y="11"/>
                    </a:lnTo>
                    <a:lnTo>
                      <a:pt x="113" y="8"/>
                    </a:lnTo>
                    <a:lnTo>
                      <a:pt x="136" y="7"/>
                    </a:lnTo>
                    <a:lnTo>
                      <a:pt x="136" y="7"/>
                    </a:lnTo>
                    <a:lnTo>
                      <a:pt x="159" y="8"/>
                    </a:lnTo>
                    <a:lnTo>
                      <a:pt x="182" y="11"/>
                    </a:lnTo>
                    <a:lnTo>
                      <a:pt x="201" y="15"/>
                    </a:lnTo>
                    <a:lnTo>
                      <a:pt x="219" y="21"/>
                    </a:lnTo>
                    <a:lnTo>
                      <a:pt x="234" y="27"/>
                    </a:lnTo>
                    <a:lnTo>
                      <a:pt x="244" y="36"/>
                    </a:lnTo>
                    <a:lnTo>
                      <a:pt x="247" y="39"/>
                    </a:lnTo>
                    <a:lnTo>
                      <a:pt x="251" y="44"/>
                    </a:lnTo>
                    <a:lnTo>
                      <a:pt x="252" y="48"/>
                    </a:lnTo>
                    <a:lnTo>
                      <a:pt x="254" y="53"/>
                    </a:lnTo>
                    <a:lnTo>
                      <a:pt x="254" y="53"/>
                    </a:lnTo>
                    <a:lnTo>
                      <a:pt x="252" y="58"/>
                    </a:lnTo>
                    <a:lnTo>
                      <a:pt x="251" y="63"/>
                    </a:lnTo>
                    <a:lnTo>
                      <a:pt x="247" y="67"/>
                    </a:lnTo>
                    <a:lnTo>
                      <a:pt x="244" y="72"/>
                    </a:lnTo>
                    <a:lnTo>
                      <a:pt x="234" y="79"/>
                    </a:lnTo>
                    <a:lnTo>
                      <a:pt x="219" y="87"/>
                    </a:lnTo>
                    <a:lnTo>
                      <a:pt x="201" y="92"/>
                    </a:lnTo>
                    <a:lnTo>
                      <a:pt x="182" y="97"/>
                    </a:lnTo>
                    <a:lnTo>
                      <a:pt x="159" y="99"/>
                    </a:lnTo>
                    <a:lnTo>
                      <a:pt x="136" y="100"/>
                    </a:lnTo>
                    <a:lnTo>
                      <a:pt x="136" y="10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11" name="그룹 79">
              <a:extLst>
                <a:ext uri="{FF2B5EF4-FFF2-40B4-BE49-F238E27FC236}">
                  <a16:creationId xmlns:a16="http://schemas.microsoft.com/office/drawing/2014/main" id="{412AF91D-82FE-4F86-B8C6-0139E6A89110}"/>
                </a:ext>
              </a:extLst>
            </p:cNvPr>
            <p:cNvGrpSpPr/>
            <p:nvPr/>
          </p:nvGrpSpPr>
          <p:grpSpPr>
            <a:xfrm>
              <a:off x="4509006" y="2805381"/>
              <a:ext cx="267294" cy="334118"/>
              <a:chOff x="758826" y="2870200"/>
              <a:chExt cx="234950" cy="293688"/>
            </a:xfrm>
            <a:solidFill>
              <a:srgbClr val="284A87"/>
            </a:solidFill>
          </p:grpSpPr>
          <p:sp>
            <p:nvSpPr>
              <p:cNvPr id="70" name="Freeform 25">
                <a:extLst>
                  <a:ext uri="{FF2B5EF4-FFF2-40B4-BE49-F238E27FC236}">
                    <a16:creationId xmlns:a16="http://schemas.microsoft.com/office/drawing/2014/main" id="{E2F1DAB3-7F3C-4F36-81AC-7B3AC816E1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826" y="3059113"/>
                <a:ext cx="234950" cy="104775"/>
              </a:xfrm>
              <a:custGeom>
                <a:avLst/>
                <a:gdLst/>
                <a:ahLst/>
                <a:cxnLst>
                  <a:cxn ang="0">
                    <a:pos x="148" y="59"/>
                  </a:cxn>
                  <a:cxn ang="0">
                    <a:pos x="148" y="59"/>
                  </a:cxn>
                  <a:cxn ang="0">
                    <a:pos x="118" y="58"/>
                  </a:cxn>
                  <a:cxn ang="0">
                    <a:pos x="90" y="54"/>
                  </a:cxn>
                  <a:cxn ang="0">
                    <a:pos x="64" y="49"/>
                  </a:cxn>
                  <a:cxn ang="0">
                    <a:pos x="43" y="42"/>
                  </a:cxn>
                  <a:cxn ang="0">
                    <a:pos x="33" y="38"/>
                  </a:cxn>
                  <a:cxn ang="0">
                    <a:pos x="25" y="33"/>
                  </a:cxn>
                  <a:cxn ang="0">
                    <a:pos x="17" y="28"/>
                  </a:cxn>
                  <a:cxn ang="0">
                    <a:pos x="11" y="23"/>
                  </a:cxn>
                  <a:cxn ang="0">
                    <a:pos x="6" y="17"/>
                  </a:cxn>
                  <a:cxn ang="0">
                    <a:pos x="2" y="12"/>
                  </a:cxn>
                  <a:cxn ang="0">
                    <a:pos x="1" y="6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8"/>
                  </a:cxn>
                  <a:cxn ang="0">
                    <a:pos x="2" y="84"/>
                  </a:cxn>
                  <a:cxn ang="0">
                    <a:pos x="6" y="89"/>
                  </a:cxn>
                  <a:cxn ang="0">
                    <a:pos x="11" y="95"/>
                  </a:cxn>
                  <a:cxn ang="0">
                    <a:pos x="17" y="100"/>
                  </a:cxn>
                  <a:cxn ang="0">
                    <a:pos x="25" y="105"/>
                  </a:cxn>
                  <a:cxn ang="0">
                    <a:pos x="33" y="109"/>
                  </a:cxn>
                  <a:cxn ang="0">
                    <a:pos x="43" y="114"/>
                  </a:cxn>
                  <a:cxn ang="0">
                    <a:pos x="64" y="121"/>
                  </a:cxn>
                  <a:cxn ang="0">
                    <a:pos x="90" y="126"/>
                  </a:cxn>
                  <a:cxn ang="0">
                    <a:pos x="118" y="130"/>
                  </a:cxn>
                  <a:cxn ang="0">
                    <a:pos x="148" y="131"/>
                  </a:cxn>
                  <a:cxn ang="0">
                    <a:pos x="148" y="131"/>
                  </a:cxn>
                  <a:cxn ang="0">
                    <a:pos x="177" y="130"/>
                  </a:cxn>
                  <a:cxn ang="0">
                    <a:pos x="205" y="126"/>
                  </a:cxn>
                  <a:cxn ang="0">
                    <a:pos x="231" y="121"/>
                  </a:cxn>
                  <a:cxn ang="0">
                    <a:pos x="252" y="114"/>
                  </a:cxn>
                  <a:cxn ang="0">
                    <a:pos x="262" y="109"/>
                  </a:cxn>
                  <a:cxn ang="0">
                    <a:pos x="271" y="105"/>
                  </a:cxn>
                  <a:cxn ang="0">
                    <a:pos x="278" y="100"/>
                  </a:cxn>
                  <a:cxn ang="0">
                    <a:pos x="284" y="95"/>
                  </a:cxn>
                  <a:cxn ang="0">
                    <a:pos x="289" y="89"/>
                  </a:cxn>
                  <a:cxn ang="0">
                    <a:pos x="293" y="84"/>
                  </a:cxn>
                  <a:cxn ang="0">
                    <a:pos x="294" y="78"/>
                  </a:cxn>
                  <a:cxn ang="0">
                    <a:pos x="295" y="72"/>
                  </a:cxn>
                  <a:cxn ang="0">
                    <a:pos x="295" y="0"/>
                  </a:cxn>
                  <a:cxn ang="0">
                    <a:pos x="295" y="0"/>
                  </a:cxn>
                  <a:cxn ang="0">
                    <a:pos x="294" y="6"/>
                  </a:cxn>
                  <a:cxn ang="0">
                    <a:pos x="293" y="12"/>
                  </a:cxn>
                  <a:cxn ang="0">
                    <a:pos x="289" y="17"/>
                  </a:cxn>
                  <a:cxn ang="0">
                    <a:pos x="284" y="23"/>
                  </a:cxn>
                  <a:cxn ang="0">
                    <a:pos x="278" y="28"/>
                  </a:cxn>
                  <a:cxn ang="0">
                    <a:pos x="271" y="33"/>
                  </a:cxn>
                  <a:cxn ang="0">
                    <a:pos x="262" y="38"/>
                  </a:cxn>
                  <a:cxn ang="0">
                    <a:pos x="252" y="42"/>
                  </a:cxn>
                  <a:cxn ang="0">
                    <a:pos x="231" y="49"/>
                  </a:cxn>
                  <a:cxn ang="0">
                    <a:pos x="205" y="54"/>
                  </a:cxn>
                  <a:cxn ang="0">
                    <a:pos x="177" y="58"/>
                  </a:cxn>
                  <a:cxn ang="0">
                    <a:pos x="148" y="59"/>
                  </a:cxn>
                  <a:cxn ang="0">
                    <a:pos x="148" y="59"/>
                  </a:cxn>
                </a:cxnLst>
                <a:rect l="0" t="0" r="r" b="b"/>
                <a:pathLst>
                  <a:path w="295" h="131">
                    <a:moveTo>
                      <a:pt x="148" y="59"/>
                    </a:moveTo>
                    <a:lnTo>
                      <a:pt x="148" y="59"/>
                    </a:lnTo>
                    <a:lnTo>
                      <a:pt x="118" y="58"/>
                    </a:lnTo>
                    <a:lnTo>
                      <a:pt x="90" y="54"/>
                    </a:lnTo>
                    <a:lnTo>
                      <a:pt x="64" y="49"/>
                    </a:lnTo>
                    <a:lnTo>
                      <a:pt x="43" y="42"/>
                    </a:lnTo>
                    <a:lnTo>
                      <a:pt x="33" y="38"/>
                    </a:lnTo>
                    <a:lnTo>
                      <a:pt x="25" y="33"/>
                    </a:lnTo>
                    <a:lnTo>
                      <a:pt x="17" y="28"/>
                    </a:lnTo>
                    <a:lnTo>
                      <a:pt x="11" y="23"/>
                    </a:lnTo>
                    <a:lnTo>
                      <a:pt x="6" y="17"/>
                    </a:lnTo>
                    <a:lnTo>
                      <a:pt x="2" y="12"/>
                    </a:lnTo>
                    <a:lnTo>
                      <a:pt x="1" y="6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8"/>
                    </a:lnTo>
                    <a:lnTo>
                      <a:pt x="2" y="84"/>
                    </a:lnTo>
                    <a:lnTo>
                      <a:pt x="6" y="89"/>
                    </a:lnTo>
                    <a:lnTo>
                      <a:pt x="11" y="95"/>
                    </a:lnTo>
                    <a:lnTo>
                      <a:pt x="17" y="100"/>
                    </a:lnTo>
                    <a:lnTo>
                      <a:pt x="25" y="105"/>
                    </a:lnTo>
                    <a:lnTo>
                      <a:pt x="33" y="109"/>
                    </a:lnTo>
                    <a:lnTo>
                      <a:pt x="43" y="114"/>
                    </a:lnTo>
                    <a:lnTo>
                      <a:pt x="64" y="121"/>
                    </a:lnTo>
                    <a:lnTo>
                      <a:pt x="90" y="126"/>
                    </a:lnTo>
                    <a:lnTo>
                      <a:pt x="118" y="130"/>
                    </a:lnTo>
                    <a:lnTo>
                      <a:pt x="148" y="131"/>
                    </a:lnTo>
                    <a:lnTo>
                      <a:pt x="148" y="131"/>
                    </a:lnTo>
                    <a:lnTo>
                      <a:pt x="177" y="130"/>
                    </a:lnTo>
                    <a:lnTo>
                      <a:pt x="205" y="126"/>
                    </a:lnTo>
                    <a:lnTo>
                      <a:pt x="231" y="121"/>
                    </a:lnTo>
                    <a:lnTo>
                      <a:pt x="252" y="114"/>
                    </a:lnTo>
                    <a:lnTo>
                      <a:pt x="262" y="109"/>
                    </a:lnTo>
                    <a:lnTo>
                      <a:pt x="271" y="105"/>
                    </a:lnTo>
                    <a:lnTo>
                      <a:pt x="278" y="100"/>
                    </a:lnTo>
                    <a:lnTo>
                      <a:pt x="284" y="95"/>
                    </a:lnTo>
                    <a:lnTo>
                      <a:pt x="289" y="89"/>
                    </a:lnTo>
                    <a:lnTo>
                      <a:pt x="293" y="84"/>
                    </a:lnTo>
                    <a:lnTo>
                      <a:pt x="294" y="78"/>
                    </a:lnTo>
                    <a:lnTo>
                      <a:pt x="295" y="72"/>
                    </a:lnTo>
                    <a:lnTo>
                      <a:pt x="295" y="0"/>
                    </a:lnTo>
                    <a:lnTo>
                      <a:pt x="295" y="0"/>
                    </a:lnTo>
                    <a:lnTo>
                      <a:pt x="294" y="6"/>
                    </a:lnTo>
                    <a:lnTo>
                      <a:pt x="293" y="12"/>
                    </a:lnTo>
                    <a:lnTo>
                      <a:pt x="289" y="17"/>
                    </a:lnTo>
                    <a:lnTo>
                      <a:pt x="284" y="23"/>
                    </a:lnTo>
                    <a:lnTo>
                      <a:pt x="278" y="28"/>
                    </a:lnTo>
                    <a:lnTo>
                      <a:pt x="271" y="33"/>
                    </a:lnTo>
                    <a:lnTo>
                      <a:pt x="262" y="38"/>
                    </a:lnTo>
                    <a:lnTo>
                      <a:pt x="252" y="42"/>
                    </a:lnTo>
                    <a:lnTo>
                      <a:pt x="231" y="49"/>
                    </a:lnTo>
                    <a:lnTo>
                      <a:pt x="205" y="54"/>
                    </a:lnTo>
                    <a:lnTo>
                      <a:pt x="177" y="58"/>
                    </a:lnTo>
                    <a:lnTo>
                      <a:pt x="148" y="59"/>
                    </a:lnTo>
                    <a:lnTo>
                      <a:pt x="148" y="59"/>
                    </a:lnTo>
                    <a:close/>
                  </a:path>
                </a:pathLst>
              </a:custGeom>
              <a:solidFill>
                <a:srgbClr val="A7C7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26">
                <a:extLst>
                  <a:ext uri="{FF2B5EF4-FFF2-40B4-BE49-F238E27FC236}">
                    <a16:creationId xmlns:a16="http://schemas.microsoft.com/office/drawing/2014/main" id="{978B8513-6060-47F1-8C73-2F38F642D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826" y="2987675"/>
                <a:ext cx="234950" cy="103188"/>
              </a:xfrm>
              <a:custGeom>
                <a:avLst/>
                <a:gdLst/>
                <a:ahLst/>
                <a:cxnLst>
                  <a:cxn ang="0">
                    <a:pos x="148" y="59"/>
                  </a:cxn>
                  <a:cxn ang="0">
                    <a:pos x="148" y="59"/>
                  </a:cxn>
                  <a:cxn ang="0">
                    <a:pos x="118" y="57"/>
                  </a:cxn>
                  <a:cxn ang="0">
                    <a:pos x="90" y="54"/>
                  </a:cxn>
                  <a:cxn ang="0">
                    <a:pos x="64" y="49"/>
                  </a:cxn>
                  <a:cxn ang="0">
                    <a:pos x="43" y="41"/>
                  </a:cxn>
                  <a:cxn ang="0">
                    <a:pos x="33" y="37"/>
                  </a:cxn>
                  <a:cxn ang="0">
                    <a:pos x="25" y="33"/>
                  </a:cxn>
                  <a:cxn ang="0">
                    <a:pos x="17" y="28"/>
                  </a:cxn>
                  <a:cxn ang="0">
                    <a:pos x="11" y="23"/>
                  </a:cxn>
                  <a:cxn ang="0">
                    <a:pos x="6" y="18"/>
                  </a:cxn>
                  <a:cxn ang="0">
                    <a:pos x="2" y="11"/>
                  </a:cxn>
                  <a:cxn ang="0">
                    <a:pos x="1" y="5"/>
                  </a:cxn>
                  <a:cxn ang="0">
                    <a:pos x="0" y="0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1" y="77"/>
                  </a:cxn>
                  <a:cxn ang="0">
                    <a:pos x="2" y="83"/>
                  </a:cxn>
                  <a:cxn ang="0">
                    <a:pos x="6" y="90"/>
                  </a:cxn>
                  <a:cxn ang="0">
                    <a:pos x="11" y="95"/>
                  </a:cxn>
                  <a:cxn ang="0">
                    <a:pos x="17" y="100"/>
                  </a:cxn>
                  <a:cxn ang="0">
                    <a:pos x="25" y="105"/>
                  </a:cxn>
                  <a:cxn ang="0">
                    <a:pos x="33" y="109"/>
                  </a:cxn>
                  <a:cxn ang="0">
                    <a:pos x="43" y="113"/>
                  </a:cxn>
                  <a:cxn ang="0">
                    <a:pos x="64" y="121"/>
                  </a:cxn>
                  <a:cxn ang="0">
                    <a:pos x="90" y="126"/>
                  </a:cxn>
                  <a:cxn ang="0">
                    <a:pos x="118" y="129"/>
                  </a:cxn>
                  <a:cxn ang="0">
                    <a:pos x="148" y="131"/>
                  </a:cxn>
                  <a:cxn ang="0">
                    <a:pos x="148" y="131"/>
                  </a:cxn>
                  <a:cxn ang="0">
                    <a:pos x="177" y="129"/>
                  </a:cxn>
                  <a:cxn ang="0">
                    <a:pos x="205" y="126"/>
                  </a:cxn>
                  <a:cxn ang="0">
                    <a:pos x="231" y="121"/>
                  </a:cxn>
                  <a:cxn ang="0">
                    <a:pos x="252" y="113"/>
                  </a:cxn>
                  <a:cxn ang="0">
                    <a:pos x="262" y="109"/>
                  </a:cxn>
                  <a:cxn ang="0">
                    <a:pos x="271" y="105"/>
                  </a:cxn>
                  <a:cxn ang="0">
                    <a:pos x="278" y="100"/>
                  </a:cxn>
                  <a:cxn ang="0">
                    <a:pos x="284" y="95"/>
                  </a:cxn>
                  <a:cxn ang="0">
                    <a:pos x="289" y="90"/>
                  </a:cxn>
                  <a:cxn ang="0">
                    <a:pos x="293" y="83"/>
                  </a:cxn>
                  <a:cxn ang="0">
                    <a:pos x="294" y="77"/>
                  </a:cxn>
                  <a:cxn ang="0">
                    <a:pos x="295" y="72"/>
                  </a:cxn>
                  <a:cxn ang="0">
                    <a:pos x="295" y="0"/>
                  </a:cxn>
                  <a:cxn ang="0">
                    <a:pos x="295" y="0"/>
                  </a:cxn>
                  <a:cxn ang="0">
                    <a:pos x="294" y="5"/>
                  </a:cxn>
                  <a:cxn ang="0">
                    <a:pos x="293" y="11"/>
                  </a:cxn>
                  <a:cxn ang="0">
                    <a:pos x="289" y="18"/>
                  </a:cxn>
                  <a:cxn ang="0">
                    <a:pos x="284" y="23"/>
                  </a:cxn>
                  <a:cxn ang="0">
                    <a:pos x="278" y="28"/>
                  </a:cxn>
                  <a:cxn ang="0">
                    <a:pos x="271" y="33"/>
                  </a:cxn>
                  <a:cxn ang="0">
                    <a:pos x="262" y="37"/>
                  </a:cxn>
                  <a:cxn ang="0">
                    <a:pos x="252" y="41"/>
                  </a:cxn>
                  <a:cxn ang="0">
                    <a:pos x="231" y="49"/>
                  </a:cxn>
                  <a:cxn ang="0">
                    <a:pos x="205" y="54"/>
                  </a:cxn>
                  <a:cxn ang="0">
                    <a:pos x="177" y="57"/>
                  </a:cxn>
                  <a:cxn ang="0">
                    <a:pos x="148" y="59"/>
                  </a:cxn>
                  <a:cxn ang="0">
                    <a:pos x="148" y="59"/>
                  </a:cxn>
                </a:cxnLst>
                <a:rect l="0" t="0" r="r" b="b"/>
                <a:pathLst>
                  <a:path w="295" h="131">
                    <a:moveTo>
                      <a:pt x="148" y="59"/>
                    </a:moveTo>
                    <a:lnTo>
                      <a:pt x="148" y="59"/>
                    </a:lnTo>
                    <a:lnTo>
                      <a:pt x="118" y="57"/>
                    </a:lnTo>
                    <a:lnTo>
                      <a:pt x="90" y="54"/>
                    </a:lnTo>
                    <a:lnTo>
                      <a:pt x="64" y="49"/>
                    </a:lnTo>
                    <a:lnTo>
                      <a:pt x="43" y="41"/>
                    </a:lnTo>
                    <a:lnTo>
                      <a:pt x="33" y="37"/>
                    </a:lnTo>
                    <a:lnTo>
                      <a:pt x="25" y="33"/>
                    </a:lnTo>
                    <a:lnTo>
                      <a:pt x="17" y="28"/>
                    </a:lnTo>
                    <a:lnTo>
                      <a:pt x="11" y="23"/>
                    </a:lnTo>
                    <a:lnTo>
                      <a:pt x="6" y="18"/>
                    </a:lnTo>
                    <a:lnTo>
                      <a:pt x="2" y="11"/>
                    </a:lnTo>
                    <a:lnTo>
                      <a:pt x="1" y="5"/>
                    </a:lnTo>
                    <a:lnTo>
                      <a:pt x="0" y="0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1" y="77"/>
                    </a:lnTo>
                    <a:lnTo>
                      <a:pt x="2" y="83"/>
                    </a:lnTo>
                    <a:lnTo>
                      <a:pt x="6" y="90"/>
                    </a:lnTo>
                    <a:lnTo>
                      <a:pt x="11" y="95"/>
                    </a:lnTo>
                    <a:lnTo>
                      <a:pt x="17" y="100"/>
                    </a:lnTo>
                    <a:lnTo>
                      <a:pt x="25" y="105"/>
                    </a:lnTo>
                    <a:lnTo>
                      <a:pt x="33" y="109"/>
                    </a:lnTo>
                    <a:lnTo>
                      <a:pt x="43" y="113"/>
                    </a:lnTo>
                    <a:lnTo>
                      <a:pt x="64" y="121"/>
                    </a:lnTo>
                    <a:lnTo>
                      <a:pt x="90" y="126"/>
                    </a:lnTo>
                    <a:lnTo>
                      <a:pt x="118" y="129"/>
                    </a:lnTo>
                    <a:lnTo>
                      <a:pt x="148" y="131"/>
                    </a:lnTo>
                    <a:lnTo>
                      <a:pt x="148" y="131"/>
                    </a:lnTo>
                    <a:lnTo>
                      <a:pt x="177" y="129"/>
                    </a:lnTo>
                    <a:lnTo>
                      <a:pt x="205" y="126"/>
                    </a:lnTo>
                    <a:lnTo>
                      <a:pt x="231" y="121"/>
                    </a:lnTo>
                    <a:lnTo>
                      <a:pt x="252" y="113"/>
                    </a:lnTo>
                    <a:lnTo>
                      <a:pt x="262" y="109"/>
                    </a:lnTo>
                    <a:lnTo>
                      <a:pt x="271" y="105"/>
                    </a:lnTo>
                    <a:lnTo>
                      <a:pt x="278" y="100"/>
                    </a:lnTo>
                    <a:lnTo>
                      <a:pt x="284" y="95"/>
                    </a:lnTo>
                    <a:lnTo>
                      <a:pt x="289" y="90"/>
                    </a:lnTo>
                    <a:lnTo>
                      <a:pt x="293" y="83"/>
                    </a:lnTo>
                    <a:lnTo>
                      <a:pt x="294" y="77"/>
                    </a:lnTo>
                    <a:lnTo>
                      <a:pt x="295" y="72"/>
                    </a:lnTo>
                    <a:lnTo>
                      <a:pt x="295" y="0"/>
                    </a:lnTo>
                    <a:lnTo>
                      <a:pt x="295" y="0"/>
                    </a:lnTo>
                    <a:lnTo>
                      <a:pt x="294" y="5"/>
                    </a:lnTo>
                    <a:lnTo>
                      <a:pt x="293" y="11"/>
                    </a:lnTo>
                    <a:lnTo>
                      <a:pt x="289" y="18"/>
                    </a:lnTo>
                    <a:lnTo>
                      <a:pt x="284" y="23"/>
                    </a:lnTo>
                    <a:lnTo>
                      <a:pt x="278" y="28"/>
                    </a:lnTo>
                    <a:lnTo>
                      <a:pt x="271" y="33"/>
                    </a:lnTo>
                    <a:lnTo>
                      <a:pt x="262" y="37"/>
                    </a:lnTo>
                    <a:lnTo>
                      <a:pt x="252" y="41"/>
                    </a:lnTo>
                    <a:lnTo>
                      <a:pt x="231" y="49"/>
                    </a:lnTo>
                    <a:lnTo>
                      <a:pt x="205" y="54"/>
                    </a:lnTo>
                    <a:lnTo>
                      <a:pt x="177" y="57"/>
                    </a:lnTo>
                    <a:lnTo>
                      <a:pt x="148" y="59"/>
                    </a:lnTo>
                    <a:lnTo>
                      <a:pt x="148" y="59"/>
                    </a:lnTo>
                    <a:close/>
                  </a:path>
                </a:pathLst>
              </a:custGeom>
              <a:solidFill>
                <a:srgbClr val="A7C7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Freeform 27">
                <a:extLst>
                  <a:ext uri="{FF2B5EF4-FFF2-40B4-BE49-F238E27FC236}">
                    <a16:creationId xmlns:a16="http://schemas.microsoft.com/office/drawing/2014/main" id="{AE2EDFE7-2682-446E-8219-5661EF758F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8826" y="2870200"/>
                <a:ext cx="234950" cy="150813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90" y="5"/>
                  </a:cxn>
                  <a:cxn ang="0">
                    <a:pos x="43" y="18"/>
                  </a:cxn>
                  <a:cxn ang="0">
                    <a:pos x="25" y="28"/>
                  </a:cxn>
                  <a:cxn ang="0">
                    <a:pos x="11" y="38"/>
                  </a:cxn>
                  <a:cxn ang="0">
                    <a:pos x="2" y="49"/>
                  </a:cxn>
                  <a:cxn ang="0">
                    <a:pos x="0" y="61"/>
                  </a:cxn>
                  <a:cxn ang="0">
                    <a:pos x="0" y="132"/>
                  </a:cxn>
                  <a:cxn ang="0">
                    <a:pos x="1" y="138"/>
                  </a:cxn>
                  <a:cxn ang="0">
                    <a:pos x="6" y="150"/>
                  </a:cxn>
                  <a:cxn ang="0">
                    <a:pos x="17" y="160"/>
                  </a:cxn>
                  <a:cxn ang="0">
                    <a:pos x="33" y="170"/>
                  </a:cxn>
                  <a:cxn ang="0">
                    <a:pos x="64" y="182"/>
                  </a:cxn>
                  <a:cxn ang="0">
                    <a:pos x="118" y="190"/>
                  </a:cxn>
                  <a:cxn ang="0">
                    <a:pos x="148" y="191"/>
                  </a:cxn>
                  <a:cxn ang="0">
                    <a:pos x="205" y="186"/>
                  </a:cxn>
                  <a:cxn ang="0">
                    <a:pos x="252" y="174"/>
                  </a:cxn>
                  <a:cxn ang="0">
                    <a:pos x="271" y="165"/>
                  </a:cxn>
                  <a:cxn ang="0">
                    <a:pos x="284" y="155"/>
                  </a:cxn>
                  <a:cxn ang="0">
                    <a:pos x="293" y="144"/>
                  </a:cxn>
                  <a:cxn ang="0">
                    <a:pos x="295" y="132"/>
                  </a:cxn>
                  <a:cxn ang="0">
                    <a:pos x="295" y="61"/>
                  </a:cxn>
                  <a:cxn ang="0">
                    <a:pos x="293" y="49"/>
                  </a:cxn>
                  <a:cxn ang="0">
                    <a:pos x="284" y="38"/>
                  </a:cxn>
                  <a:cxn ang="0">
                    <a:pos x="271" y="28"/>
                  </a:cxn>
                  <a:cxn ang="0">
                    <a:pos x="252" y="18"/>
                  </a:cxn>
                  <a:cxn ang="0">
                    <a:pos x="205" y="5"/>
                  </a:cxn>
                  <a:cxn ang="0">
                    <a:pos x="148" y="0"/>
                  </a:cxn>
                  <a:cxn ang="0">
                    <a:pos x="148" y="118"/>
                  </a:cxn>
                  <a:cxn ang="0">
                    <a:pos x="118" y="117"/>
                  </a:cxn>
                  <a:cxn ang="0">
                    <a:pos x="66" y="108"/>
                  </a:cxn>
                  <a:cxn ang="0">
                    <a:pos x="35" y="97"/>
                  </a:cxn>
                  <a:cxn ang="0">
                    <a:pos x="20" y="88"/>
                  </a:cxn>
                  <a:cxn ang="0">
                    <a:pos x="8" y="77"/>
                  </a:cxn>
                  <a:cxn ang="0">
                    <a:pos x="2" y="66"/>
                  </a:cxn>
                  <a:cxn ang="0">
                    <a:pos x="2" y="61"/>
                  </a:cxn>
                  <a:cxn ang="0">
                    <a:pos x="5" y="49"/>
                  </a:cxn>
                  <a:cxn ang="0">
                    <a:pos x="13" y="38"/>
                  </a:cxn>
                  <a:cxn ang="0">
                    <a:pos x="27" y="29"/>
                  </a:cxn>
                  <a:cxn ang="0">
                    <a:pos x="44" y="20"/>
                  </a:cxn>
                  <a:cxn ang="0">
                    <a:pos x="90" y="8"/>
                  </a:cxn>
                  <a:cxn ang="0">
                    <a:pos x="148" y="3"/>
                  </a:cxn>
                  <a:cxn ang="0">
                    <a:pos x="177" y="4"/>
                  </a:cxn>
                  <a:cxn ang="0">
                    <a:pos x="230" y="13"/>
                  </a:cxn>
                  <a:cxn ang="0">
                    <a:pos x="261" y="24"/>
                  </a:cxn>
                  <a:cxn ang="0">
                    <a:pos x="276" y="33"/>
                  </a:cxn>
                  <a:cxn ang="0">
                    <a:pos x="287" y="44"/>
                  </a:cxn>
                  <a:cxn ang="0">
                    <a:pos x="293" y="55"/>
                  </a:cxn>
                  <a:cxn ang="0">
                    <a:pos x="293" y="61"/>
                  </a:cxn>
                  <a:cxn ang="0">
                    <a:pos x="290" y="72"/>
                  </a:cxn>
                  <a:cxn ang="0">
                    <a:pos x="282" y="83"/>
                  </a:cxn>
                  <a:cxn ang="0">
                    <a:pos x="268" y="93"/>
                  </a:cxn>
                  <a:cxn ang="0">
                    <a:pos x="251" y="101"/>
                  </a:cxn>
                  <a:cxn ang="0">
                    <a:pos x="205" y="113"/>
                  </a:cxn>
                  <a:cxn ang="0">
                    <a:pos x="148" y="118"/>
                  </a:cxn>
                </a:cxnLst>
                <a:rect l="0" t="0" r="r" b="b"/>
                <a:pathLst>
                  <a:path w="295" h="191">
                    <a:moveTo>
                      <a:pt x="148" y="0"/>
                    </a:moveTo>
                    <a:lnTo>
                      <a:pt x="148" y="0"/>
                    </a:lnTo>
                    <a:lnTo>
                      <a:pt x="118" y="2"/>
                    </a:lnTo>
                    <a:lnTo>
                      <a:pt x="90" y="5"/>
                    </a:lnTo>
                    <a:lnTo>
                      <a:pt x="64" y="11"/>
                    </a:lnTo>
                    <a:lnTo>
                      <a:pt x="43" y="18"/>
                    </a:lnTo>
                    <a:lnTo>
                      <a:pt x="33" y="23"/>
                    </a:lnTo>
                    <a:lnTo>
                      <a:pt x="25" y="28"/>
                    </a:lnTo>
                    <a:lnTo>
                      <a:pt x="17" y="33"/>
                    </a:lnTo>
                    <a:lnTo>
                      <a:pt x="11" y="38"/>
                    </a:lnTo>
                    <a:lnTo>
                      <a:pt x="6" y="42"/>
                    </a:lnTo>
                    <a:lnTo>
                      <a:pt x="2" y="49"/>
                    </a:lnTo>
                    <a:lnTo>
                      <a:pt x="1" y="55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1" y="138"/>
                    </a:lnTo>
                    <a:lnTo>
                      <a:pt x="2" y="144"/>
                    </a:lnTo>
                    <a:lnTo>
                      <a:pt x="6" y="150"/>
                    </a:lnTo>
                    <a:lnTo>
                      <a:pt x="11" y="155"/>
                    </a:lnTo>
                    <a:lnTo>
                      <a:pt x="17" y="160"/>
                    </a:lnTo>
                    <a:lnTo>
                      <a:pt x="25" y="165"/>
                    </a:lnTo>
                    <a:lnTo>
                      <a:pt x="33" y="170"/>
                    </a:lnTo>
                    <a:lnTo>
                      <a:pt x="43" y="174"/>
                    </a:lnTo>
                    <a:lnTo>
                      <a:pt x="64" y="182"/>
                    </a:lnTo>
                    <a:lnTo>
                      <a:pt x="90" y="186"/>
                    </a:lnTo>
                    <a:lnTo>
                      <a:pt x="118" y="190"/>
                    </a:lnTo>
                    <a:lnTo>
                      <a:pt x="148" y="191"/>
                    </a:lnTo>
                    <a:lnTo>
                      <a:pt x="148" y="191"/>
                    </a:lnTo>
                    <a:lnTo>
                      <a:pt x="177" y="190"/>
                    </a:lnTo>
                    <a:lnTo>
                      <a:pt x="205" y="186"/>
                    </a:lnTo>
                    <a:lnTo>
                      <a:pt x="231" y="182"/>
                    </a:lnTo>
                    <a:lnTo>
                      <a:pt x="252" y="174"/>
                    </a:lnTo>
                    <a:lnTo>
                      <a:pt x="262" y="170"/>
                    </a:lnTo>
                    <a:lnTo>
                      <a:pt x="271" y="165"/>
                    </a:lnTo>
                    <a:lnTo>
                      <a:pt x="278" y="160"/>
                    </a:lnTo>
                    <a:lnTo>
                      <a:pt x="284" y="155"/>
                    </a:lnTo>
                    <a:lnTo>
                      <a:pt x="289" y="150"/>
                    </a:lnTo>
                    <a:lnTo>
                      <a:pt x="293" y="144"/>
                    </a:lnTo>
                    <a:lnTo>
                      <a:pt x="294" y="138"/>
                    </a:lnTo>
                    <a:lnTo>
                      <a:pt x="295" y="132"/>
                    </a:lnTo>
                    <a:lnTo>
                      <a:pt x="295" y="61"/>
                    </a:lnTo>
                    <a:lnTo>
                      <a:pt x="295" y="61"/>
                    </a:lnTo>
                    <a:lnTo>
                      <a:pt x="294" y="55"/>
                    </a:lnTo>
                    <a:lnTo>
                      <a:pt x="293" y="49"/>
                    </a:lnTo>
                    <a:lnTo>
                      <a:pt x="289" y="42"/>
                    </a:lnTo>
                    <a:lnTo>
                      <a:pt x="284" y="38"/>
                    </a:lnTo>
                    <a:lnTo>
                      <a:pt x="278" y="33"/>
                    </a:lnTo>
                    <a:lnTo>
                      <a:pt x="271" y="28"/>
                    </a:lnTo>
                    <a:lnTo>
                      <a:pt x="262" y="23"/>
                    </a:lnTo>
                    <a:lnTo>
                      <a:pt x="252" y="18"/>
                    </a:lnTo>
                    <a:lnTo>
                      <a:pt x="230" y="11"/>
                    </a:lnTo>
                    <a:lnTo>
                      <a:pt x="205" y="5"/>
                    </a:lnTo>
                    <a:lnTo>
                      <a:pt x="177" y="2"/>
                    </a:lnTo>
                    <a:lnTo>
                      <a:pt x="148" y="0"/>
                    </a:lnTo>
                    <a:lnTo>
                      <a:pt x="148" y="0"/>
                    </a:lnTo>
                    <a:close/>
                    <a:moveTo>
                      <a:pt x="148" y="118"/>
                    </a:moveTo>
                    <a:lnTo>
                      <a:pt x="148" y="118"/>
                    </a:lnTo>
                    <a:lnTo>
                      <a:pt x="118" y="117"/>
                    </a:lnTo>
                    <a:lnTo>
                      <a:pt x="90" y="113"/>
                    </a:lnTo>
                    <a:lnTo>
                      <a:pt x="66" y="108"/>
                    </a:lnTo>
                    <a:lnTo>
                      <a:pt x="44" y="101"/>
                    </a:lnTo>
                    <a:lnTo>
                      <a:pt x="35" y="97"/>
                    </a:lnTo>
                    <a:lnTo>
                      <a:pt x="27" y="93"/>
                    </a:lnTo>
                    <a:lnTo>
                      <a:pt x="20" y="88"/>
                    </a:lnTo>
                    <a:lnTo>
                      <a:pt x="13" y="83"/>
                    </a:lnTo>
                    <a:lnTo>
                      <a:pt x="8" y="77"/>
                    </a:lnTo>
                    <a:lnTo>
                      <a:pt x="5" y="72"/>
                    </a:lnTo>
                    <a:lnTo>
                      <a:pt x="2" y="66"/>
                    </a:lnTo>
                    <a:lnTo>
                      <a:pt x="2" y="61"/>
                    </a:lnTo>
                    <a:lnTo>
                      <a:pt x="2" y="61"/>
                    </a:lnTo>
                    <a:lnTo>
                      <a:pt x="2" y="55"/>
                    </a:lnTo>
                    <a:lnTo>
                      <a:pt x="5" y="49"/>
                    </a:lnTo>
                    <a:lnTo>
                      <a:pt x="8" y="44"/>
                    </a:lnTo>
                    <a:lnTo>
                      <a:pt x="13" y="38"/>
                    </a:lnTo>
                    <a:lnTo>
                      <a:pt x="20" y="33"/>
                    </a:lnTo>
                    <a:lnTo>
                      <a:pt x="27" y="29"/>
                    </a:lnTo>
                    <a:lnTo>
                      <a:pt x="35" y="24"/>
                    </a:lnTo>
                    <a:lnTo>
                      <a:pt x="44" y="20"/>
                    </a:lnTo>
                    <a:lnTo>
                      <a:pt x="66" y="13"/>
                    </a:lnTo>
                    <a:lnTo>
                      <a:pt x="90" y="8"/>
                    </a:lnTo>
                    <a:lnTo>
                      <a:pt x="118" y="4"/>
                    </a:lnTo>
                    <a:lnTo>
                      <a:pt x="148" y="3"/>
                    </a:lnTo>
                    <a:lnTo>
                      <a:pt x="148" y="3"/>
                    </a:lnTo>
                    <a:lnTo>
                      <a:pt x="177" y="4"/>
                    </a:lnTo>
                    <a:lnTo>
                      <a:pt x="205" y="8"/>
                    </a:lnTo>
                    <a:lnTo>
                      <a:pt x="230" y="13"/>
                    </a:lnTo>
                    <a:lnTo>
                      <a:pt x="251" y="20"/>
                    </a:lnTo>
                    <a:lnTo>
                      <a:pt x="261" y="24"/>
                    </a:lnTo>
                    <a:lnTo>
                      <a:pt x="268" y="29"/>
                    </a:lnTo>
                    <a:lnTo>
                      <a:pt x="276" y="33"/>
                    </a:lnTo>
                    <a:lnTo>
                      <a:pt x="282" y="38"/>
                    </a:lnTo>
                    <a:lnTo>
                      <a:pt x="287" y="44"/>
                    </a:lnTo>
                    <a:lnTo>
                      <a:pt x="290" y="49"/>
                    </a:lnTo>
                    <a:lnTo>
                      <a:pt x="293" y="55"/>
                    </a:lnTo>
                    <a:lnTo>
                      <a:pt x="293" y="61"/>
                    </a:lnTo>
                    <a:lnTo>
                      <a:pt x="293" y="61"/>
                    </a:lnTo>
                    <a:lnTo>
                      <a:pt x="293" y="66"/>
                    </a:lnTo>
                    <a:lnTo>
                      <a:pt x="290" y="72"/>
                    </a:lnTo>
                    <a:lnTo>
                      <a:pt x="287" y="77"/>
                    </a:lnTo>
                    <a:lnTo>
                      <a:pt x="282" y="83"/>
                    </a:lnTo>
                    <a:lnTo>
                      <a:pt x="276" y="88"/>
                    </a:lnTo>
                    <a:lnTo>
                      <a:pt x="268" y="93"/>
                    </a:lnTo>
                    <a:lnTo>
                      <a:pt x="261" y="97"/>
                    </a:lnTo>
                    <a:lnTo>
                      <a:pt x="251" y="101"/>
                    </a:lnTo>
                    <a:lnTo>
                      <a:pt x="230" y="108"/>
                    </a:lnTo>
                    <a:lnTo>
                      <a:pt x="205" y="113"/>
                    </a:lnTo>
                    <a:lnTo>
                      <a:pt x="177" y="117"/>
                    </a:lnTo>
                    <a:lnTo>
                      <a:pt x="148" y="118"/>
                    </a:lnTo>
                    <a:lnTo>
                      <a:pt x="148" y="118"/>
                    </a:lnTo>
                    <a:close/>
                  </a:path>
                </a:pathLst>
              </a:custGeom>
              <a:solidFill>
                <a:srgbClr val="A7C7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5758ED7A-DE0F-442E-8AC8-3D64F83EDF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938" y="2871788"/>
                <a:ext cx="214313" cy="85725"/>
              </a:xfrm>
              <a:custGeom>
                <a:avLst/>
                <a:gdLst/>
                <a:ahLst/>
                <a:cxnLst>
                  <a:cxn ang="0">
                    <a:pos x="136" y="0"/>
                  </a:cxn>
                  <a:cxn ang="0">
                    <a:pos x="83" y="5"/>
                  </a:cxn>
                  <a:cxn ang="0">
                    <a:pos x="40" y="16"/>
                  </a:cxn>
                  <a:cxn ang="0">
                    <a:pos x="16" y="29"/>
                  </a:cxn>
                  <a:cxn ang="0">
                    <a:pos x="6" y="38"/>
                  </a:cxn>
                  <a:cxn ang="0">
                    <a:pos x="0" y="48"/>
                  </a:cxn>
                  <a:cxn ang="0">
                    <a:pos x="0" y="55"/>
                  </a:cxn>
                  <a:cxn ang="0">
                    <a:pos x="3" y="66"/>
                  </a:cxn>
                  <a:cxn ang="0">
                    <a:pos x="10" y="76"/>
                  </a:cxn>
                  <a:cxn ang="0">
                    <a:pos x="24" y="84"/>
                  </a:cxn>
                  <a:cxn ang="0">
                    <a:pos x="60" y="99"/>
                  </a:cxn>
                  <a:cxn ang="0">
                    <a:pos x="108" y="107"/>
                  </a:cxn>
                  <a:cxn ang="0">
                    <a:pos x="136" y="108"/>
                  </a:cxn>
                  <a:cxn ang="0">
                    <a:pos x="188" y="104"/>
                  </a:cxn>
                  <a:cxn ang="0">
                    <a:pos x="231" y="93"/>
                  </a:cxn>
                  <a:cxn ang="0">
                    <a:pos x="255" y="81"/>
                  </a:cxn>
                  <a:cxn ang="0">
                    <a:pos x="265" y="71"/>
                  </a:cxn>
                  <a:cxn ang="0">
                    <a:pos x="270" y="60"/>
                  </a:cxn>
                  <a:cxn ang="0">
                    <a:pos x="271" y="55"/>
                  </a:cxn>
                  <a:cxn ang="0">
                    <a:pos x="268" y="43"/>
                  </a:cxn>
                  <a:cxn ang="0">
                    <a:pos x="260" y="34"/>
                  </a:cxn>
                  <a:cxn ang="0">
                    <a:pos x="247" y="25"/>
                  </a:cxn>
                  <a:cxn ang="0">
                    <a:pos x="211" y="10"/>
                  </a:cxn>
                  <a:cxn ang="0">
                    <a:pos x="163" y="1"/>
                  </a:cxn>
                  <a:cxn ang="0">
                    <a:pos x="136" y="0"/>
                  </a:cxn>
                  <a:cxn ang="0">
                    <a:pos x="136" y="101"/>
                  </a:cxn>
                  <a:cxn ang="0">
                    <a:pos x="90" y="97"/>
                  </a:cxn>
                  <a:cxn ang="0">
                    <a:pos x="52" y="87"/>
                  </a:cxn>
                  <a:cxn ang="0">
                    <a:pos x="28" y="72"/>
                  </a:cxn>
                  <a:cxn ang="0">
                    <a:pos x="21" y="63"/>
                  </a:cxn>
                  <a:cxn ang="0">
                    <a:pos x="19" y="55"/>
                  </a:cxn>
                  <a:cxn ang="0">
                    <a:pos x="19" y="50"/>
                  </a:cxn>
                  <a:cxn ang="0">
                    <a:pos x="24" y="41"/>
                  </a:cxn>
                  <a:cxn ang="0">
                    <a:pos x="39" y="29"/>
                  </a:cxn>
                  <a:cxn ang="0">
                    <a:pos x="70" y="16"/>
                  </a:cxn>
                  <a:cxn ang="0">
                    <a:pos x="112" y="9"/>
                  </a:cxn>
                  <a:cxn ang="0">
                    <a:pos x="136" y="7"/>
                  </a:cxn>
                  <a:cxn ang="0">
                    <a:pos x="182" y="11"/>
                  </a:cxn>
                  <a:cxn ang="0">
                    <a:pos x="219" y="21"/>
                  </a:cxn>
                  <a:cxn ang="0">
                    <a:pos x="244" y="36"/>
                  </a:cxn>
                  <a:cxn ang="0">
                    <a:pos x="250" y="45"/>
                  </a:cxn>
                  <a:cxn ang="0">
                    <a:pos x="252" y="55"/>
                  </a:cxn>
                  <a:cxn ang="0">
                    <a:pos x="252" y="60"/>
                  </a:cxn>
                  <a:cxn ang="0">
                    <a:pos x="247" y="68"/>
                  </a:cxn>
                  <a:cxn ang="0">
                    <a:pos x="232" y="81"/>
                  </a:cxn>
                  <a:cxn ang="0">
                    <a:pos x="201" y="93"/>
                  </a:cxn>
                  <a:cxn ang="0">
                    <a:pos x="159" y="101"/>
                  </a:cxn>
                  <a:cxn ang="0">
                    <a:pos x="136" y="101"/>
                  </a:cxn>
                </a:cxnLst>
                <a:rect l="0" t="0" r="r" b="b"/>
                <a:pathLst>
                  <a:path w="271" h="108">
                    <a:moveTo>
                      <a:pt x="136" y="0"/>
                    </a:moveTo>
                    <a:lnTo>
                      <a:pt x="136" y="0"/>
                    </a:lnTo>
                    <a:lnTo>
                      <a:pt x="108" y="1"/>
                    </a:lnTo>
                    <a:lnTo>
                      <a:pt x="83" y="5"/>
                    </a:lnTo>
                    <a:lnTo>
                      <a:pt x="60" y="10"/>
                    </a:lnTo>
                    <a:lnTo>
                      <a:pt x="40" y="16"/>
                    </a:lnTo>
                    <a:lnTo>
                      <a:pt x="24" y="25"/>
                    </a:lnTo>
                    <a:lnTo>
                      <a:pt x="16" y="29"/>
                    </a:lnTo>
                    <a:lnTo>
                      <a:pt x="10" y="34"/>
                    </a:lnTo>
                    <a:lnTo>
                      <a:pt x="6" y="38"/>
                    </a:lnTo>
                    <a:lnTo>
                      <a:pt x="3" y="43"/>
                    </a:lnTo>
                    <a:lnTo>
                      <a:pt x="0" y="48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60"/>
                    </a:lnTo>
                    <a:lnTo>
                      <a:pt x="3" y="66"/>
                    </a:lnTo>
                    <a:lnTo>
                      <a:pt x="6" y="71"/>
                    </a:lnTo>
                    <a:lnTo>
                      <a:pt x="10" y="76"/>
                    </a:lnTo>
                    <a:lnTo>
                      <a:pt x="16" y="81"/>
                    </a:lnTo>
                    <a:lnTo>
                      <a:pt x="24" y="84"/>
                    </a:lnTo>
                    <a:lnTo>
                      <a:pt x="40" y="93"/>
                    </a:lnTo>
                    <a:lnTo>
                      <a:pt x="60" y="99"/>
                    </a:lnTo>
                    <a:lnTo>
                      <a:pt x="83" y="104"/>
                    </a:lnTo>
                    <a:lnTo>
                      <a:pt x="108" y="107"/>
                    </a:lnTo>
                    <a:lnTo>
                      <a:pt x="136" y="108"/>
                    </a:lnTo>
                    <a:lnTo>
                      <a:pt x="136" y="108"/>
                    </a:lnTo>
                    <a:lnTo>
                      <a:pt x="163" y="107"/>
                    </a:lnTo>
                    <a:lnTo>
                      <a:pt x="188" y="104"/>
                    </a:lnTo>
                    <a:lnTo>
                      <a:pt x="211" y="99"/>
                    </a:lnTo>
                    <a:lnTo>
                      <a:pt x="231" y="93"/>
                    </a:lnTo>
                    <a:lnTo>
                      <a:pt x="247" y="84"/>
                    </a:lnTo>
                    <a:lnTo>
                      <a:pt x="255" y="81"/>
                    </a:lnTo>
                    <a:lnTo>
                      <a:pt x="260" y="76"/>
                    </a:lnTo>
                    <a:lnTo>
                      <a:pt x="265" y="71"/>
                    </a:lnTo>
                    <a:lnTo>
                      <a:pt x="268" y="66"/>
                    </a:lnTo>
                    <a:lnTo>
                      <a:pt x="270" y="60"/>
                    </a:lnTo>
                    <a:lnTo>
                      <a:pt x="271" y="55"/>
                    </a:lnTo>
                    <a:lnTo>
                      <a:pt x="271" y="55"/>
                    </a:lnTo>
                    <a:lnTo>
                      <a:pt x="270" y="48"/>
                    </a:lnTo>
                    <a:lnTo>
                      <a:pt x="268" y="43"/>
                    </a:lnTo>
                    <a:lnTo>
                      <a:pt x="265" y="38"/>
                    </a:lnTo>
                    <a:lnTo>
                      <a:pt x="260" y="34"/>
                    </a:lnTo>
                    <a:lnTo>
                      <a:pt x="255" y="29"/>
                    </a:lnTo>
                    <a:lnTo>
                      <a:pt x="247" y="25"/>
                    </a:lnTo>
                    <a:lnTo>
                      <a:pt x="231" y="16"/>
                    </a:lnTo>
                    <a:lnTo>
                      <a:pt x="211" y="10"/>
                    </a:lnTo>
                    <a:lnTo>
                      <a:pt x="188" y="5"/>
                    </a:lnTo>
                    <a:lnTo>
                      <a:pt x="163" y="1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136" y="101"/>
                    </a:moveTo>
                    <a:lnTo>
                      <a:pt x="136" y="101"/>
                    </a:lnTo>
                    <a:lnTo>
                      <a:pt x="112" y="101"/>
                    </a:lnTo>
                    <a:lnTo>
                      <a:pt x="90" y="97"/>
                    </a:lnTo>
                    <a:lnTo>
                      <a:pt x="70" y="93"/>
                    </a:lnTo>
                    <a:lnTo>
                      <a:pt x="52" y="87"/>
                    </a:lnTo>
                    <a:lnTo>
                      <a:pt x="39" y="81"/>
                    </a:lnTo>
                    <a:lnTo>
                      <a:pt x="28" y="72"/>
                    </a:lnTo>
                    <a:lnTo>
                      <a:pt x="24" y="68"/>
                    </a:lnTo>
                    <a:lnTo>
                      <a:pt x="21" y="63"/>
                    </a:lnTo>
                    <a:lnTo>
                      <a:pt x="19" y="60"/>
                    </a:lnTo>
                    <a:lnTo>
                      <a:pt x="19" y="55"/>
                    </a:lnTo>
                    <a:lnTo>
                      <a:pt x="19" y="55"/>
                    </a:lnTo>
                    <a:lnTo>
                      <a:pt x="19" y="50"/>
                    </a:lnTo>
                    <a:lnTo>
                      <a:pt x="21" y="45"/>
                    </a:lnTo>
                    <a:lnTo>
                      <a:pt x="24" y="41"/>
                    </a:lnTo>
                    <a:lnTo>
                      <a:pt x="28" y="36"/>
                    </a:lnTo>
                    <a:lnTo>
                      <a:pt x="39" y="29"/>
                    </a:lnTo>
                    <a:lnTo>
                      <a:pt x="52" y="21"/>
                    </a:lnTo>
                    <a:lnTo>
                      <a:pt x="70" y="16"/>
                    </a:lnTo>
                    <a:lnTo>
                      <a:pt x="90" y="11"/>
                    </a:lnTo>
                    <a:lnTo>
                      <a:pt x="112" y="9"/>
                    </a:lnTo>
                    <a:lnTo>
                      <a:pt x="136" y="7"/>
                    </a:lnTo>
                    <a:lnTo>
                      <a:pt x="136" y="7"/>
                    </a:lnTo>
                    <a:lnTo>
                      <a:pt x="159" y="9"/>
                    </a:lnTo>
                    <a:lnTo>
                      <a:pt x="182" y="11"/>
                    </a:lnTo>
                    <a:lnTo>
                      <a:pt x="201" y="16"/>
                    </a:lnTo>
                    <a:lnTo>
                      <a:pt x="219" y="21"/>
                    </a:lnTo>
                    <a:lnTo>
                      <a:pt x="232" y="29"/>
                    </a:lnTo>
                    <a:lnTo>
                      <a:pt x="244" y="36"/>
                    </a:lnTo>
                    <a:lnTo>
                      <a:pt x="247" y="41"/>
                    </a:lnTo>
                    <a:lnTo>
                      <a:pt x="250" y="45"/>
                    </a:lnTo>
                    <a:lnTo>
                      <a:pt x="252" y="50"/>
                    </a:lnTo>
                    <a:lnTo>
                      <a:pt x="252" y="55"/>
                    </a:lnTo>
                    <a:lnTo>
                      <a:pt x="252" y="55"/>
                    </a:lnTo>
                    <a:lnTo>
                      <a:pt x="252" y="60"/>
                    </a:lnTo>
                    <a:lnTo>
                      <a:pt x="250" y="63"/>
                    </a:lnTo>
                    <a:lnTo>
                      <a:pt x="247" y="68"/>
                    </a:lnTo>
                    <a:lnTo>
                      <a:pt x="244" y="72"/>
                    </a:lnTo>
                    <a:lnTo>
                      <a:pt x="232" y="81"/>
                    </a:lnTo>
                    <a:lnTo>
                      <a:pt x="219" y="87"/>
                    </a:lnTo>
                    <a:lnTo>
                      <a:pt x="201" y="93"/>
                    </a:lnTo>
                    <a:lnTo>
                      <a:pt x="182" y="97"/>
                    </a:lnTo>
                    <a:lnTo>
                      <a:pt x="159" y="101"/>
                    </a:lnTo>
                    <a:lnTo>
                      <a:pt x="136" y="101"/>
                    </a:lnTo>
                    <a:lnTo>
                      <a:pt x="136" y="101"/>
                    </a:lnTo>
                    <a:close/>
                  </a:path>
                </a:pathLst>
              </a:custGeom>
              <a:solidFill>
                <a:srgbClr val="A7C70C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그룹 76">
              <a:extLst>
                <a:ext uri="{FF2B5EF4-FFF2-40B4-BE49-F238E27FC236}">
                  <a16:creationId xmlns:a16="http://schemas.microsoft.com/office/drawing/2014/main" id="{994915B6-3575-4E53-ADFC-155BEE177F42}"/>
                </a:ext>
              </a:extLst>
            </p:cNvPr>
            <p:cNvGrpSpPr/>
            <p:nvPr/>
          </p:nvGrpSpPr>
          <p:grpSpPr>
            <a:xfrm>
              <a:off x="3969000" y="1718148"/>
              <a:ext cx="1249779" cy="1004156"/>
              <a:chOff x="284163" y="1914525"/>
              <a:chExt cx="1098550" cy="882650"/>
            </a:xfrm>
            <a:solidFill>
              <a:srgbClr val="FFFFFF"/>
            </a:solidFill>
          </p:grpSpPr>
          <p:sp>
            <p:nvSpPr>
              <p:cNvPr id="33" name="Freeform 29">
                <a:extLst>
                  <a:ext uri="{FF2B5EF4-FFF2-40B4-BE49-F238E27FC236}">
                    <a16:creationId xmlns:a16="http://schemas.microsoft.com/office/drawing/2014/main" id="{BF32A932-398B-42D2-B735-07A674F86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651" y="1968500"/>
                <a:ext cx="201613" cy="781050"/>
              </a:xfrm>
              <a:custGeom>
                <a:avLst/>
                <a:gdLst/>
                <a:ahLst/>
                <a:cxnLst>
                  <a:cxn ang="0">
                    <a:pos x="254" y="51"/>
                  </a:cxn>
                  <a:cxn ang="0">
                    <a:pos x="0" y="0"/>
                  </a:cxn>
                  <a:cxn ang="0">
                    <a:pos x="0" y="985"/>
                  </a:cxn>
                  <a:cxn ang="0">
                    <a:pos x="254" y="967"/>
                  </a:cxn>
                  <a:cxn ang="0">
                    <a:pos x="254" y="51"/>
                  </a:cxn>
                  <a:cxn ang="0">
                    <a:pos x="243" y="950"/>
                  </a:cxn>
                  <a:cxn ang="0">
                    <a:pos x="12" y="964"/>
                  </a:cxn>
                  <a:cxn ang="0">
                    <a:pos x="12" y="902"/>
                  </a:cxn>
                  <a:cxn ang="0">
                    <a:pos x="243" y="892"/>
                  </a:cxn>
                  <a:cxn ang="0">
                    <a:pos x="243" y="950"/>
                  </a:cxn>
                  <a:cxn ang="0">
                    <a:pos x="243" y="867"/>
                  </a:cxn>
                  <a:cxn ang="0">
                    <a:pos x="12" y="877"/>
                  </a:cxn>
                  <a:cxn ang="0">
                    <a:pos x="12" y="815"/>
                  </a:cxn>
                  <a:cxn ang="0">
                    <a:pos x="243" y="810"/>
                  </a:cxn>
                  <a:cxn ang="0">
                    <a:pos x="243" y="867"/>
                  </a:cxn>
                  <a:cxn ang="0">
                    <a:pos x="243" y="785"/>
                  </a:cxn>
                  <a:cxn ang="0">
                    <a:pos x="12" y="789"/>
                  </a:cxn>
                  <a:cxn ang="0">
                    <a:pos x="12" y="727"/>
                  </a:cxn>
                  <a:cxn ang="0">
                    <a:pos x="243" y="727"/>
                  </a:cxn>
                  <a:cxn ang="0">
                    <a:pos x="243" y="785"/>
                  </a:cxn>
                  <a:cxn ang="0">
                    <a:pos x="243" y="703"/>
                  </a:cxn>
                  <a:cxn ang="0">
                    <a:pos x="12" y="701"/>
                  </a:cxn>
                  <a:cxn ang="0">
                    <a:pos x="12" y="638"/>
                  </a:cxn>
                  <a:cxn ang="0">
                    <a:pos x="243" y="645"/>
                  </a:cxn>
                  <a:cxn ang="0">
                    <a:pos x="243" y="703"/>
                  </a:cxn>
                  <a:cxn ang="0">
                    <a:pos x="243" y="620"/>
                  </a:cxn>
                  <a:cxn ang="0">
                    <a:pos x="12" y="612"/>
                  </a:cxn>
                  <a:cxn ang="0">
                    <a:pos x="12" y="550"/>
                  </a:cxn>
                  <a:cxn ang="0">
                    <a:pos x="243" y="563"/>
                  </a:cxn>
                  <a:cxn ang="0">
                    <a:pos x="243" y="620"/>
                  </a:cxn>
                  <a:cxn ang="0">
                    <a:pos x="243" y="538"/>
                  </a:cxn>
                  <a:cxn ang="0">
                    <a:pos x="12" y="524"/>
                  </a:cxn>
                  <a:cxn ang="0">
                    <a:pos x="12" y="463"/>
                  </a:cxn>
                  <a:cxn ang="0">
                    <a:pos x="243" y="480"/>
                  </a:cxn>
                  <a:cxn ang="0">
                    <a:pos x="243" y="538"/>
                  </a:cxn>
                  <a:cxn ang="0">
                    <a:pos x="243" y="456"/>
                  </a:cxn>
                  <a:cxn ang="0">
                    <a:pos x="12" y="437"/>
                  </a:cxn>
                  <a:cxn ang="0">
                    <a:pos x="12" y="375"/>
                  </a:cxn>
                  <a:cxn ang="0">
                    <a:pos x="243" y="398"/>
                  </a:cxn>
                  <a:cxn ang="0">
                    <a:pos x="243" y="456"/>
                  </a:cxn>
                  <a:cxn ang="0">
                    <a:pos x="243" y="373"/>
                  </a:cxn>
                  <a:cxn ang="0">
                    <a:pos x="12" y="349"/>
                  </a:cxn>
                  <a:cxn ang="0">
                    <a:pos x="12" y="287"/>
                  </a:cxn>
                  <a:cxn ang="0">
                    <a:pos x="243" y="314"/>
                  </a:cxn>
                  <a:cxn ang="0">
                    <a:pos x="243" y="373"/>
                  </a:cxn>
                  <a:cxn ang="0">
                    <a:pos x="243" y="291"/>
                  </a:cxn>
                  <a:cxn ang="0">
                    <a:pos x="12" y="261"/>
                  </a:cxn>
                  <a:cxn ang="0">
                    <a:pos x="12" y="199"/>
                  </a:cxn>
                  <a:cxn ang="0">
                    <a:pos x="243" y="233"/>
                  </a:cxn>
                  <a:cxn ang="0">
                    <a:pos x="243" y="291"/>
                  </a:cxn>
                  <a:cxn ang="0">
                    <a:pos x="243" y="208"/>
                  </a:cxn>
                  <a:cxn ang="0">
                    <a:pos x="12" y="173"/>
                  </a:cxn>
                  <a:cxn ang="0">
                    <a:pos x="12" y="111"/>
                  </a:cxn>
                  <a:cxn ang="0">
                    <a:pos x="243" y="151"/>
                  </a:cxn>
                  <a:cxn ang="0">
                    <a:pos x="243" y="208"/>
                  </a:cxn>
                  <a:cxn ang="0">
                    <a:pos x="247" y="125"/>
                  </a:cxn>
                  <a:cxn ang="0">
                    <a:pos x="16" y="84"/>
                  </a:cxn>
                  <a:cxn ang="0">
                    <a:pos x="16" y="23"/>
                  </a:cxn>
                  <a:cxn ang="0">
                    <a:pos x="247" y="66"/>
                  </a:cxn>
                  <a:cxn ang="0">
                    <a:pos x="247" y="125"/>
                  </a:cxn>
                </a:cxnLst>
                <a:rect l="0" t="0" r="r" b="b"/>
                <a:pathLst>
                  <a:path w="254" h="985">
                    <a:moveTo>
                      <a:pt x="254" y="51"/>
                    </a:moveTo>
                    <a:lnTo>
                      <a:pt x="0" y="0"/>
                    </a:lnTo>
                    <a:lnTo>
                      <a:pt x="0" y="985"/>
                    </a:lnTo>
                    <a:lnTo>
                      <a:pt x="254" y="967"/>
                    </a:lnTo>
                    <a:lnTo>
                      <a:pt x="254" y="51"/>
                    </a:lnTo>
                    <a:close/>
                    <a:moveTo>
                      <a:pt x="243" y="950"/>
                    </a:moveTo>
                    <a:lnTo>
                      <a:pt x="12" y="964"/>
                    </a:lnTo>
                    <a:lnTo>
                      <a:pt x="12" y="902"/>
                    </a:lnTo>
                    <a:lnTo>
                      <a:pt x="243" y="892"/>
                    </a:lnTo>
                    <a:lnTo>
                      <a:pt x="243" y="950"/>
                    </a:lnTo>
                    <a:close/>
                    <a:moveTo>
                      <a:pt x="243" y="867"/>
                    </a:moveTo>
                    <a:lnTo>
                      <a:pt x="12" y="877"/>
                    </a:lnTo>
                    <a:lnTo>
                      <a:pt x="12" y="815"/>
                    </a:lnTo>
                    <a:lnTo>
                      <a:pt x="243" y="810"/>
                    </a:lnTo>
                    <a:lnTo>
                      <a:pt x="243" y="867"/>
                    </a:lnTo>
                    <a:close/>
                    <a:moveTo>
                      <a:pt x="243" y="785"/>
                    </a:moveTo>
                    <a:lnTo>
                      <a:pt x="12" y="789"/>
                    </a:lnTo>
                    <a:lnTo>
                      <a:pt x="12" y="727"/>
                    </a:lnTo>
                    <a:lnTo>
                      <a:pt x="243" y="727"/>
                    </a:lnTo>
                    <a:lnTo>
                      <a:pt x="243" y="785"/>
                    </a:lnTo>
                    <a:close/>
                    <a:moveTo>
                      <a:pt x="243" y="703"/>
                    </a:moveTo>
                    <a:lnTo>
                      <a:pt x="12" y="701"/>
                    </a:lnTo>
                    <a:lnTo>
                      <a:pt x="12" y="638"/>
                    </a:lnTo>
                    <a:lnTo>
                      <a:pt x="243" y="645"/>
                    </a:lnTo>
                    <a:lnTo>
                      <a:pt x="243" y="703"/>
                    </a:lnTo>
                    <a:close/>
                    <a:moveTo>
                      <a:pt x="243" y="620"/>
                    </a:moveTo>
                    <a:lnTo>
                      <a:pt x="12" y="612"/>
                    </a:lnTo>
                    <a:lnTo>
                      <a:pt x="12" y="550"/>
                    </a:lnTo>
                    <a:lnTo>
                      <a:pt x="243" y="563"/>
                    </a:lnTo>
                    <a:lnTo>
                      <a:pt x="243" y="620"/>
                    </a:lnTo>
                    <a:close/>
                    <a:moveTo>
                      <a:pt x="243" y="538"/>
                    </a:moveTo>
                    <a:lnTo>
                      <a:pt x="12" y="524"/>
                    </a:lnTo>
                    <a:lnTo>
                      <a:pt x="12" y="463"/>
                    </a:lnTo>
                    <a:lnTo>
                      <a:pt x="243" y="480"/>
                    </a:lnTo>
                    <a:lnTo>
                      <a:pt x="243" y="538"/>
                    </a:lnTo>
                    <a:close/>
                    <a:moveTo>
                      <a:pt x="243" y="456"/>
                    </a:moveTo>
                    <a:lnTo>
                      <a:pt x="12" y="437"/>
                    </a:lnTo>
                    <a:lnTo>
                      <a:pt x="12" y="375"/>
                    </a:lnTo>
                    <a:lnTo>
                      <a:pt x="243" y="398"/>
                    </a:lnTo>
                    <a:lnTo>
                      <a:pt x="243" y="456"/>
                    </a:lnTo>
                    <a:close/>
                    <a:moveTo>
                      <a:pt x="243" y="373"/>
                    </a:moveTo>
                    <a:lnTo>
                      <a:pt x="12" y="349"/>
                    </a:lnTo>
                    <a:lnTo>
                      <a:pt x="12" y="287"/>
                    </a:lnTo>
                    <a:lnTo>
                      <a:pt x="243" y="314"/>
                    </a:lnTo>
                    <a:lnTo>
                      <a:pt x="243" y="373"/>
                    </a:lnTo>
                    <a:close/>
                    <a:moveTo>
                      <a:pt x="243" y="291"/>
                    </a:moveTo>
                    <a:lnTo>
                      <a:pt x="12" y="261"/>
                    </a:lnTo>
                    <a:lnTo>
                      <a:pt x="12" y="199"/>
                    </a:lnTo>
                    <a:lnTo>
                      <a:pt x="243" y="233"/>
                    </a:lnTo>
                    <a:lnTo>
                      <a:pt x="243" y="291"/>
                    </a:lnTo>
                    <a:close/>
                    <a:moveTo>
                      <a:pt x="243" y="208"/>
                    </a:moveTo>
                    <a:lnTo>
                      <a:pt x="12" y="173"/>
                    </a:lnTo>
                    <a:lnTo>
                      <a:pt x="12" y="111"/>
                    </a:lnTo>
                    <a:lnTo>
                      <a:pt x="243" y="151"/>
                    </a:lnTo>
                    <a:lnTo>
                      <a:pt x="243" y="208"/>
                    </a:lnTo>
                    <a:close/>
                    <a:moveTo>
                      <a:pt x="247" y="125"/>
                    </a:moveTo>
                    <a:lnTo>
                      <a:pt x="16" y="84"/>
                    </a:lnTo>
                    <a:lnTo>
                      <a:pt x="16" y="23"/>
                    </a:lnTo>
                    <a:lnTo>
                      <a:pt x="247" y="66"/>
                    </a:lnTo>
                    <a:lnTo>
                      <a:pt x="247" y="1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0">
                <a:extLst>
                  <a:ext uri="{FF2B5EF4-FFF2-40B4-BE49-F238E27FC236}">
                    <a16:creationId xmlns:a16="http://schemas.microsoft.com/office/drawing/2014/main" id="{C46FD6CE-967C-4FC9-9249-80A5B47563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062163"/>
                <a:ext cx="171450" cy="65088"/>
              </a:xfrm>
              <a:custGeom>
                <a:avLst/>
                <a:gdLst/>
                <a:ahLst/>
                <a:cxnLst>
                  <a:cxn ang="0">
                    <a:pos x="215" y="36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80"/>
                  </a:cxn>
                  <a:cxn ang="0">
                    <a:pos x="215" y="36"/>
                  </a:cxn>
                </a:cxnLst>
                <a:rect l="0" t="0" r="r" b="b"/>
                <a:pathLst>
                  <a:path w="215" h="80">
                    <a:moveTo>
                      <a:pt x="215" y="36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80"/>
                    </a:lnTo>
                    <a:lnTo>
                      <a:pt x="215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4AB5DDFD-A5C5-43A0-BFEC-1108E9088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132013"/>
                <a:ext cx="171450" cy="60325"/>
              </a:xfrm>
              <a:custGeom>
                <a:avLst/>
                <a:gdLst/>
                <a:ahLst/>
                <a:cxnLst>
                  <a:cxn ang="0">
                    <a:pos x="215" y="29"/>
                  </a:cxn>
                  <a:cxn ang="0">
                    <a:pos x="0" y="0"/>
                  </a:cxn>
                  <a:cxn ang="0">
                    <a:pos x="0" y="47"/>
                  </a:cxn>
                  <a:cxn ang="0">
                    <a:pos x="215" y="75"/>
                  </a:cxn>
                  <a:cxn ang="0">
                    <a:pos x="215" y="29"/>
                  </a:cxn>
                </a:cxnLst>
                <a:rect l="0" t="0" r="r" b="b"/>
                <a:pathLst>
                  <a:path w="215" h="75">
                    <a:moveTo>
                      <a:pt x="215" y="29"/>
                    </a:moveTo>
                    <a:lnTo>
                      <a:pt x="0" y="0"/>
                    </a:lnTo>
                    <a:lnTo>
                      <a:pt x="0" y="47"/>
                    </a:lnTo>
                    <a:lnTo>
                      <a:pt x="215" y="75"/>
                    </a:lnTo>
                    <a:lnTo>
                      <a:pt x="215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2">
                <a:extLst>
                  <a:ext uri="{FF2B5EF4-FFF2-40B4-BE49-F238E27FC236}">
                    <a16:creationId xmlns:a16="http://schemas.microsoft.com/office/drawing/2014/main" id="{DFFA5D36-093C-4AD5-A5A8-992550F4E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201863"/>
                <a:ext cx="171450" cy="55563"/>
              </a:xfrm>
              <a:custGeom>
                <a:avLst/>
                <a:gdLst/>
                <a:ahLst/>
                <a:cxnLst>
                  <a:cxn ang="0">
                    <a:pos x="215" y="26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70"/>
                  </a:cxn>
                  <a:cxn ang="0">
                    <a:pos x="215" y="26"/>
                  </a:cxn>
                </a:cxnLst>
                <a:rect l="0" t="0" r="r" b="b"/>
                <a:pathLst>
                  <a:path w="215" h="70">
                    <a:moveTo>
                      <a:pt x="215" y="26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70"/>
                    </a:lnTo>
                    <a:lnTo>
                      <a:pt x="215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3">
                <a:extLst>
                  <a:ext uri="{FF2B5EF4-FFF2-40B4-BE49-F238E27FC236}">
                    <a16:creationId xmlns:a16="http://schemas.microsoft.com/office/drawing/2014/main" id="{6EDD27B7-2E74-42CC-B9A1-B3A371872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271713"/>
                <a:ext cx="171450" cy="52388"/>
              </a:xfrm>
              <a:custGeom>
                <a:avLst/>
                <a:gdLst/>
                <a:ahLst/>
                <a:cxnLst>
                  <a:cxn ang="0">
                    <a:pos x="215" y="2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66"/>
                  </a:cxn>
                  <a:cxn ang="0">
                    <a:pos x="215" y="20"/>
                  </a:cxn>
                </a:cxnLst>
                <a:rect l="0" t="0" r="r" b="b"/>
                <a:pathLst>
                  <a:path w="215" h="66">
                    <a:moveTo>
                      <a:pt x="215" y="2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66"/>
                    </a:lnTo>
                    <a:lnTo>
                      <a:pt x="215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4">
                <a:extLst>
                  <a:ext uri="{FF2B5EF4-FFF2-40B4-BE49-F238E27FC236}">
                    <a16:creationId xmlns:a16="http://schemas.microsoft.com/office/drawing/2014/main" id="{29D9F108-7A4E-456F-9687-01E53026D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409825"/>
                <a:ext cx="171450" cy="44450"/>
              </a:xfrm>
              <a:custGeom>
                <a:avLst/>
                <a:gdLst/>
                <a:ahLst/>
                <a:cxnLst>
                  <a:cxn ang="0">
                    <a:pos x="215" y="1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56"/>
                  </a:cxn>
                  <a:cxn ang="0">
                    <a:pos x="215" y="10"/>
                  </a:cxn>
                </a:cxnLst>
                <a:rect l="0" t="0" r="r" b="b"/>
                <a:pathLst>
                  <a:path w="215" h="56">
                    <a:moveTo>
                      <a:pt x="215" y="1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56"/>
                    </a:lnTo>
                    <a:lnTo>
                      <a:pt x="215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910D190D-B68C-4CC4-BB6D-A50542926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479675"/>
                <a:ext cx="171450" cy="39688"/>
              </a:xfrm>
              <a:custGeom>
                <a:avLst/>
                <a:gdLst/>
                <a:ahLst/>
                <a:cxnLst>
                  <a:cxn ang="0">
                    <a:pos x="215" y="5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50"/>
                  </a:cxn>
                  <a:cxn ang="0">
                    <a:pos x="215" y="5"/>
                  </a:cxn>
                </a:cxnLst>
                <a:rect l="0" t="0" r="r" b="b"/>
                <a:pathLst>
                  <a:path w="215" h="50">
                    <a:moveTo>
                      <a:pt x="215" y="5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50"/>
                    </a:lnTo>
                    <a:lnTo>
                      <a:pt x="215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6">
                <a:extLst>
                  <a:ext uri="{FF2B5EF4-FFF2-40B4-BE49-F238E27FC236}">
                    <a16:creationId xmlns:a16="http://schemas.microsoft.com/office/drawing/2014/main" id="{1F2D1DB3-E2C0-4BE4-840F-70211BE6C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549525"/>
                <a:ext cx="171450" cy="38100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0" y="0"/>
                  </a:cxn>
                  <a:cxn ang="0">
                    <a:pos x="0" y="48"/>
                  </a:cxn>
                  <a:cxn ang="0">
                    <a:pos x="215" y="46"/>
                  </a:cxn>
                  <a:cxn ang="0">
                    <a:pos x="215" y="0"/>
                  </a:cxn>
                </a:cxnLst>
                <a:rect l="0" t="0" r="r" b="b"/>
                <a:pathLst>
                  <a:path w="215" h="48">
                    <a:moveTo>
                      <a:pt x="215" y="0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46"/>
                    </a:lnTo>
                    <a:lnTo>
                      <a:pt x="21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B44302E2-5ABE-48A5-BC1B-AE11E2318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6" y="2614613"/>
                <a:ext cx="171450" cy="42863"/>
              </a:xfrm>
              <a:custGeom>
                <a:avLst/>
                <a:gdLst/>
                <a:ahLst/>
                <a:cxnLst>
                  <a:cxn ang="0">
                    <a:pos x="215" y="0"/>
                  </a:cxn>
                  <a:cxn ang="0">
                    <a:pos x="0" y="5"/>
                  </a:cxn>
                  <a:cxn ang="0">
                    <a:pos x="0" y="53"/>
                  </a:cxn>
                  <a:cxn ang="0">
                    <a:pos x="215" y="45"/>
                  </a:cxn>
                  <a:cxn ang="0">
                    <a:pos x="215" y="0"/>
                  </a:cxn>
                </a:cxnLst>
                <a:rect l="0" t="0" r="r" b="b"/>
                <a:pathLst>
                  <a:path w="215" h="53">
                    <a:moveTo>
                      <a:pt x="215" y="0"/>
                    </a:moveTo>
                    <a:lnTo>
                      <a:pt x="0" y="5"/>
                    </a:lnTo>
                    <a:lnTo>
                      <a:pt x="0" y="53"/>
                    </a:lnTo>
                    <a:lnTo>
                      <a:pt x="215" y="45"/>
                    </a:lnTo>
                    <a:lnTo>
                      <a:pt x="21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38">
                <a:extLst>
                  <a:ext uri="{FF2B5EF4-FFF2-40B4-BE49-F238E27FC236}">
                    <a16:creationId xmlns:a16="http://schemas.microsoft.com/office/drawing/2014/main" id="{F4469E55-94E5-45C1-8DD8-7A064DDFE5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701" y="1992313"/>
                <a:ext cx="171450" cy="682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6" y="87"/>
                  </a:cxn>
                  <a:cxn ang="0">
                    <a:pos x="101" y="26"/>
                  </a:cxn>
                  <a:cxn ang="0">
                    <a:pos x="102" y="27"/>
                  </a:cxn>
                  <a:cxn ang="0">
                    <a:pos x="103" y="30"/>
                  </a:cxn>
                  <a:cxn ang="0">
                    <a:pos x="101" y="34"/>
                  </a:cxn>
                  <a:cxn ang="0">
                    <a:pos x="98" y="32"/>
                  </a:cxn>
                  <a:cxn ang="0">
                    <a:pos x="98" y="30"/>
                  </a:cxn>
                  <a:cxn ang="0">
                    <a:pos x="101" y="26"/>
                  </a:cxn>
                  <a:cxn ang="0">
                    <a:pos x="10" y="45"/>
                  </a:cxn>
                  <a:cxn ang="0">
                    <a:pos x="5" y="8"/>
                  </a:cxn>
                  <a:cxn ang="0">
                    <a:pos x="10" y="45"/>
                  </a:cxn>
                  <a:cxn ang="0">
                    <a:pos x="15" y="45"/>
                  </a:cxn>
                  <a:cxn ang="0">
                    <a:pos x="20" y="10"/>
                  </a:cxn>
                  <a:cxn ang="0">
                    <a:pos x="31" y="49"/>
                  </a:cxn>
                  <a:cxn ang="0">
                    <a:pos x="25" y="11"/>
                  </a:cxn>
                  <a:cxn ang="0">
                    <a:pos x="31" y="49"/>
                  </a:cxn>
                  <a:cxn ang="0">
                    <a:pos x="35" y="49"/>
                  </a:cxn>
                  <a:cxn ang="0">
                    <a:pos x="41" y="14"/>
                  </a:cxn>
                  <a:cxn ang="0">
                    <a:pos x="51" y="52"/>
                  </a:cxn>
                  <a:cxn ang="0">
                    <a:pos x="46" y="15"/>
                  </a:cxn>
                  <a:cxn ang="0">
                    <a:pos x="51" y="52"/>
                  </a:cxn>
                  <a:cxn ang="0">
                    <a:pos x="56" y="52"/>
                  </a:cxn>
                  <a:cxn ang="0">
                    <a:pos x="61" y="18"/>
                  </a:cxn>
                  <a:cxn ang="0">
                    <a:pos x="71" y="55"/>
                  </a:cxn>
                  <a:cxn ang="0">
                    <a:pos x="65" y="19"/>
                  </a:cxn>
                  <a:cxn ang="0">
                    <a:pos x="71" y="55"/>
                  </a:cxn>
                  <a:cxn ang="0">
                    <a:pos x="75" y="56"/>
                  </a:cxn>
                  <a:cxn ang="0">
                    <a:pos x="81" y="21"/>
                  </a:cxn>
                  <a:cxn ang="0">
                    <a:pos x="92" y="60"/>
                  </a:cxn>
                  <a:cxn ang="0">
                    <a:pos x="90" y="59"/>
                  </a:cxn>
                  <a:cxn ang="0">
                    <a:pos x="90" y="55"/>
                  </a:cxn>
                  <a:cxn ang="0">
                    <a:pos x="92" y="52"/>
                  </a:cxn>
                  <a:cxn ang="0">
                    <a:pos x="93" y="54"/>
                  </a:cxn>
                  <a:cxn ang="0">
                    <a:pos x="95" y="56"/>
                  </a:cxn>
                  <a:cxn ang="0">
                    <a:pos x="92" y="60"/>
                  </a:cxn>
                  <a:cxn ang="0">
                    <a:pos x="92" y="46"/>
                  </a:cxn>
                  <a:cxn ang="0">
                    <a:pos x="90" y="45"/>
                  </a:cxn>
                  <a:cxn ang="0">
                    <a:pos x="90" y="42"/>
                  </a:cxn>
                  <a:cxn ang="0">
                    <a:pos x="92" y="39"/>
                  </a:cxn>
                  <a:cxn ang="0">
                    <a:pos x="93" y="40"/>
                  </a:cxn>
                  <a:cxn ang="0">
                    <a:pos x="95" y="42"/>
                  </a:cxn>
                  <a:cxn ang="0">
                    <a:pos x="92" y="46"/>
                  </a:cxn>
                  <a:cxn ang="0">
                    <a:pos x="92" y="32"/>
                  </a:cxn>
                  <a:cxn ang="0">
                    <a:pos x="90" y="31"/>
                  </a:cxn>
                  <a:cxn ang="0">
                    <a:pos x="90" y="27"/>
                  </a:cxn>
                  <a:cxn ang="0">
                    <a:pos x="92" y="25"/>
                  </a:cxn>
                  <a:cxn ang="0">
                    <a:pos x="93" y="26"/>
                  </a:cxn>
                  <a:cxn ang="0">
                    <a:pos x="95" y="29"/>
                  </a:cxn>
                  <a:cxn ang="0">
                    <a:pos x="92" y="32"/>
                  </a:cxn>
                  <a:cxn ang="0">
                    <a:pos x="105" y="61"/>
                  </a:cxn>
                  <a:cxn ang="0">
                    <a:pos x="97" y="52"/>
                  </a:cxn>
                  <a:cxn ang="0">
                    <a:pos x="105" y="61"/>
                  </a:cxn>
                  <a:cxn ang="0">
                    <a:pos x="97" y="46"/>
                  </a:cxn>
                  <a:cxn ang="0">
                    <a:pos x="105" y="41"/>
                  </a:cxn>
                  <a:cxn ang="0">
                    <a:pos x="213" y="81"/>
                  </a:cxn>
                  <a:cxn ang="0">
                    <a:pos x="112" y="49"/>
                  </a:cxn>
                  <a:cxn ang="0">
                    <a:pos x="213" y="81"/>
                  </a:cxn>
                  <a:cxn ang="0">
                    <a:pos x="112" y="42"/>
                  </a:cxn>
                  <a:cxn ang="0">
                    <a:pos x="213" y="46"/>
                  </a:cxn>
                </a:cxnLst>
                <a:rect l="0" t="0" r="r" b="b"/>
                <a:pathLst>
                  <a:path w="216" h="87">
                    <a:moveTo>
                      <a:pt x="216" y="41"/>
                    </a:moveTo>
                    <a:lnTo>
                      <a:pt x="0" y="0"/>
                    </a:lnTo>
                    <a:lnTo>
                      <a:pt x="0" y="49"/>
                    </a:lnTo>
                    <a:lnTo>
                      <a:pt x="216" y="87"/>
                    </a:lnTo>
                    <a:lnTo>
                      <a:pt x="216" y="41"/>
                    </a:lnTo>
                    <a:close/>
                    <a:moveTo>
                      <a:pt x="101" y="26"/>
                    </a:moveTo>
                    <a:lnTo>
                      <a:pt x="101" y="26"/>
                    </a:lnTo>
                    <a:lnTo>
                      <a:pt x="102" y="27"/>
                    </a:lnTo>
                    <a:lnTo>
                      <a:pt x="103" y="30"/>
                    </a:lnTo>
                    <a:lnTo>
                      <a:pt x="103" y="30"/>
                    </a:lnTo>
                    <a:lnTo>
                      <a:pt x="102" y="32"/>
                    </a:lnTo>
                    <a:lnTo>
                      <a:pt x="101" y="34"/>
                    </a:lnTo>
                    <a:lnTo>
                      <a:pt x="101" y="34"/>
                    </a:lnTo>
                    <a:lnTo>
                      <a:pt x="98" y="32"/>
                    </a:lnTo>
                    <a:lnTo>
                      <a:pt x="98" y="30"/>
                    </a:lnTo>
                    <a:lnTo>
                      <a:pt x="98" y="30"/>
                    </a:lnTo>
                    <a:lnTo>
                      <a:pt x="98" y="27"/>
                    </a:lnTo>
                    <a:lnTo>
                      <a:pt x="101" y="26"/>
                    </a:lnTo>
                    <a:lnTo>
                      <a:pt x="101" y="26"/>
                    </a:lnTo>
                    <a:close/>
                    <a:moveTo>
                      <a:pt x="10" y="45"/>
                    </a:moveTo>
                    <a:lnTo>
                      <a:pt x="5" y="44"/>
                    </a:lnTo>
                    <a:lnTo>
                      <a:pt x="5" y="8"/>
                    </a:lnTo>
                    <a:lnTo>
                      <a:pt x="10" y="9"/>
                    </a:lnTo>
                    <a:lnTo>
                      <a:pt x="10" y="45"/>
                    </a:lnTo>
                    <a:close/>
                    <a:moveTo>
                      <a:pt x="20" y="46"/>
                    </a:moveTo>
                    <a:lnTo>
                      <a:pt x="15" y="45"/>
                    </a:lnTo>
                    <a:lnTo>
                      <a:pt x="15" y="9"/>
                    </a:lnTo>
                    <a:lnTo>
                      <a:pt x="20" y="10"/>
                    </a:lnTo>
                    <a:lnTo>
                      <a:pt x="20" y="46"/>
                    </a:lnTo>
                    <a:close/>
                    <a:moveTo>
                      <a:pt x="31" y="49"/>
                    </a:moveTo>
                    <a:lnTo>
                      <a:pt x="25" y="47"/>
                    </a:lnTo>
                    <a:lnTo>
                      <a:pt x="25" y="11"/>
                    </a:lnTo>
                    <a:lnTo>
                      <a:pt x="31" y="13"/>
                    </a:lnTo>
                    <a:lnTo>
                      <a:pt x="31" y="49"/>
                    </a:lnTo>
                    <a:close/>
                    <a:moveTo>
                      <a:pt x="41" y="50"/>
                    </a:moveTo>
                    <a:lnTo>
                      <a:pt x="35" y="49"/>
                    </a:lnTo>
                    <a:lnTo>
                      <a:pt x="35" y="13"/>
                    </a:lnTo>
                    <a:lnTo>
                      <a:pt x="41" y="14"/>
                    </a:lnTo>
                    <a:lnTo>
                      <a:pt x="41" y="50"/>
                    </a:lnTo>
                    <a:close/>
                    <a:moveTo>
                      <a:pt x="51" y="52"/>
                    </a:moveTo>
                    <a:lnTo>
                      <a:pt x="46" y="51"/>
                    </a:lnTo>
                    <a:lnTo>
                      <a:pt x="46" y="15"/>
                    </a:lnTo>
                    <a:lnTo>
                      <a:pt x="51" y="16"/>
                    </a:lnTo>
                    <a:lnTo>
                      <a:pt x="51" y="52"/>
                    </a:lnTo>
                    <a:close/>
                    <a:moveTo>
                      <a:pt x="61" y="54"/>
                    </a:moveTo>
                    <a:lnTo>
                      <a:pt x="56" y="52"/>
                    </a:lnTo>
                    <a:lnTo>
                      <a:pt x="56" y="16"/>
                    </a:lnTo>
                    <a:lnTo>
                      <a:pt x="61" y="18"/>
                    </a:lnTo>
                    <a:lnTo>
                      <a:pt x="61" y="54"/>
                    </a:lnTo>
                    <a:close/>
                    <a:moveTo>
                      <a:pt x="71" y="55"/>
                    </a:moveTo>
                    <a:lnTo>
                      <a:pt x="65" y="55"/>
                    </a:lnTo>
                    <a:lnTo>
                      <a:pt x="65" y="19"/>
                    </a:lnTo>
                    <a:lnTo>
                      <a:pt x="71" y="20"/>
                    </a:lnTo>
                    <a:lnTo>
                      <a:pt x="71" y="55"/>
                    </a:lnTo>
                    <a:close/>
                    <a:moveTo>
                      <a:pt x="81" y="57"/>
                    </a:moveTo>
                    <a:lnTo>
                      <a:pt x="75" y="56"/>
                    </a:lnTo>
                    <a:lnTo>
                      <a:pt x="75" y="20"/>
                    </a:lnTo>
                    <a:lnTo>
                      <a:pt x="81" y="21"/>
                    </a:lnTo>
                    <a:lnTo>
                      <a:pt x="81" y="57"/>
                    </a:lnTo>
                    <a:close/>
                    <a:moveTo>
                      <a:pt x="92" y="60"/>
                    </a:moveTo>
                    <a:lnTo>
                      <a:pt x="92" y="60"/>
                    </a:lnTo>
                    <a:lnTo>
                      <a:pt x="90" y="59"/>
                    </a:lnTo>
                    <a:lnTo>
                      <a:pt x="90" y="55"/>
                    </a:lnTo>
                    <a:lnTo>
                      <a:pt x="90" y="55"/>
                    </a:lnTo>
                    <a:lnTo>
                      <a:pt x="90" y="52"/>
                    </a:lnTo>
                    <a:lnTo>
                      <a:pt x="92" y="52"/>
                    </a:lnTo>
                    <a:lnTo>
                      <a:pt x="92" y="52"/>
                    </a:lnTo>
                    <a:lnTo>
                      <a:pt x="93" y="54"/>
                    </a:lnTo>
                    <a:lnTo>
                      <a:pt x="95" y="56"/>
                    </a:lnTo>
                    <a:lnTo>
                      <a:pt x="95" y="56"/>
                    </a:lnTo>
                    <a:lnTo>
                      <a:pt x="93" y="59"/>
                    </a:lnTo>
                    <a:lnTo>
                      <a:pt x="92" y="60"/>
                    </a:lnTo>
                    <a:lnTo>
                      <a:pt x="92" y="60"/>
                    </a:lnTo>
                    <a:close/>
                    <a:moveTo>
                      <a:pt x="92" y="46"/>
                    </a:moveTo>
                    <a:lnTo>
                      <a:pt x="92" y="46"/>
                    </a:lnTo>
                    <a:lnTo>
                      <a:pt x="90" y="45"/>
                    </a:lnTo>
                    <a:lnTo>
                      <a:pt x="90" y="42"/>
                    </a:lnTo>
                    <a:lnTo>
                      <a:pt x="90" y="42"/>
                    </a:lnTo>
                    <a:lnTo>
                      <a:pt x="90" y="39"/>
                    </a:lnTo>
                    <a:lnTo>
                      <a:pt x="92" y="39"/>
                    </a:lnTo>
                    <a:lnTo>
                      <a:pt x="92" y="39"/>
                    </a:lnTo>
                    <a:lnTo>
                      <a:pt x="93" y="40"/>
                    </a:lnTo>
                    <a:lnTo>
                      <a:pt x="95" y="42"/>
                    </a:lnTo>
                    <a:lnTo>
                      <a:pt x="95" y="42"/>
                    </a:lnTo>
                    <a:lnTo>
                      <a:pt x="93" y="45"/>
                    </a:lnTo>
                    <a:lnTo>
                      <a:pt x="92" y="46"/>
                    </a:lnTo>
                    <a:lnTo>
                      <a:pt x="92" y="46"/>
                    </a:lnTo>
                    <a:close/>
                    <a:moveTo>
                      <a:pt x="92" y="32"/>
                    </a:moveTo>
                    <a:lnTo>
                      <a:pt x="92" y="32"/>
                    </a:lnTo>
                    <a:lnTo>
                      <a:pt x="90" y="31"/>
                    </a:lnTo>
                    <a:lnTo>
                      <a:pt x="90" y="27"/>
                    </a:lnTo>
                    <a:lnTo>
                      <a:pt x="90" y="27"/>
                    </a:lnTo>
                    <a:lnTo>
                      <a:pt x="90" y="25"/>
                    </a:lnTo>
                    <a:lnTo>
                      <a:pt x="92" y="25"/>
                    </a:lnTo>
                    <a:lnTo>
                      <a:pt x="92" y="25"/>
                    </a:lnTo>
                    <a:lnTo>
                      <a:pt x="93" y="26"/>
                    </a:lnTo>
                    <a:lnTo>
                      <a:pt x="95" y="29"/>
                    </a:lnTo>
                    <a:lnTo>
                      <a:pt x="95" y="29"/>
                    </a:lnTo>
                    <a:lnTo>
                      <a:pt x="93" y="31"/>
                    </a:lnTo>
                    <a:lnTo>
                      <a:pt x="92" y="32"/>
                    </a:lnTo>
                    <a:lnTo>
                      <a:pt x="92" y="32"/>
                    </a:lnTo>
                    <a:close/>
                    <a:moveTo>
                      <a:pt x="105" y="61"/>
                    </a:moveTo>
                    <a:lnTo>
                      <a:pt x="97" y="60"/>
                    </a:lnTo>
                    <a:lnTo>
                      <a:pt x="97" y="52"/>
                    </a:lnTo>
                    <a:lnTo>
                      <a:pt x="105" y="55"/>
                    </a:lnTo>
                    <a:lnTo>
                      <a:pt x="105" y="61"/>
                    </a:lnTo>
                    <a:close/>
                    <a:moveTo>
                      <a:pt x="105" y="47"/>
                    </a:moveTo>
                    <a:lnTo>
                      <a:pt x="97" y="46"/>
                    </a:lnTo>
                    <a:lnTo>
                      <a:pt x="97" y="40"/>
                    </a:lnTo>
                    <a:lnTo>
                      <a:pt x="105" y="41"/>
                    </a:lnTo>
                    <a:lnTo>
                      <a:pt x="105" y="47"/>
                    </a:lnTo>
                    <a:close/>
                    <a:moveTo>
                      <a:pt x="213" y="81"/>
                    </a:moveTo>
                    <a:lnTo>
                      <a:pt x="112" y="63"/>
                    </a:lnTo>
                    <a:lnTo>
                      <a:pt x="112" y="49"/>
                    </a:lnTo>
                    <a:lnTo>
                      <a:pt x="213" y="66"/>
                    </a:lnTo>
                    <a:lnTo>
                      <a:pt x="213" y="81"/>
                    </a:lnTo>
                    <a:close/>
                    <a:moveTo>
                      <a:pt x="213" y="61"/>
                    </a:moveTo>
                    <a:lnTo>
                      <a:pt x="112" y="42"/>
                    </a:lnTo>
                    <a:lnTo>
                      <a:pt x="112" y="27"/>
                    </a:lnTo>
                    <a:lnTo>
                      <a:pt x="213" y="46"/>
                    </a:lnTo>
                    <a:lnTo>
                      <a:pt x="213" y="6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39">
                <a:extLst>
                  <a:ext uri="{FF2B5EF4-FFF2-40B4-BE49-F238E27FC236}">
                    <a16:creationId xmlns:a16="http://schemas.microsoft.com/office/drawing/2014/main" id="{80631506-14E1-43CD-AD31-9EABB97A6A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6" y="2339975"/>
                <a:ext cx="171450" cy="49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15" y="60"/>
                  </a:cxn>
                  <a:cxn ang="0">
                    <a:pos x="99" y="13"/>
                  </a:cxn>
                  <a:cxn ang="0">
                    <a:pos x="102" y="15"/>
                  </a:cxn>
                  <a:cxn ang="0">
                    <a:pos x="102" y="18"/>
                  </a:cxn>
                  <a:cxn ang="0">
                    <a:pos x="99" y="21"/>
                  </a:cxn>
                  <a:cxn ang="0">
                    <a:pos x="98" y="19"/>
                  </a:cxn>
                  <a:cxn ang="0">
                    <a:pos x="97" y="17"/>
                  </a:cxn>
                  <a:cxn ang="0">
                    <a:pos x="99" y="13"/>
                  </a:cxn>
                  <a:cxn ang="0">
                    <a:pos x="10" y="43"/>
                  </a:cxn>
                  <a:cxn ang="0">
                    <a:pos x="3" y="6"/>
                  </a:cxn>
                  <a:cxn ang="0">
                    <a:pos x="10" y="43"/>
                  </a:cxn>
                  <a:cxn ang="0">
                    <a:pos x="13" y="43"/>
                  </a:cxn>
                  <a:cxn ang="0">
                    <a:pos x="20" y="7"/>
                  </a:cxn>
                  <a:cxn ang="0">
                    <a:pos x="30" y="44"/>
                  </a:cxn>
                  <a:cxn ang="0">
                    <a:pos x="25" y="7"/>
                  </a:cxn>
                  <a:cxn ang="0">
                    <a:pos x="30" y="44"/>
                  </a:cxn>
                  <a:cxn ang="0">
                    <a:pos x="34" y="44"/>
                  </a:cxn>
                  <a:cxn ang="0">
                    <a:pos x="39" y="8"/>
                  </a:cxn>
                  <a:cxn ang="0">
                    <a:pos x="49" y="46"/>
                  </a:cxn>
                  <a:cxn ang="0">
                    <a:pos x="44" y="10"/>
                  </a:cxn>
                  <a:cxn ang="0">
                    <a:pos x="49" y="46"/>
                  </a:cxn>
                  <a:cxn ang="0">
                    <a:pos x="54" y="46"/>
                  </a:cxn>
                  <a:cxn ang="0">
                    <a:pos x="59" y="10"/>
                  </a:cxn>
                  <a:cxn ang="0">
                    <a:pos x="69" y="47"/>
                  </a:cxn>
                  <a:cxn ang="0">
                    <a:pos x="64" y="11"/>
                  </a:cxn>
                  <a:cxn ang="0">
                    <a:pos x="69" y="47"/>
                  </a:cxn>
                  <a:cxn ang="0">
                    <a:pos x="74" y="47"/>
                  </a:cxn>
                  <a:cxn ang="0">
                    <a:pos x="79" y="12"/>
                  </a:cxn>
                  <a:cxn ang="0">
                    <a:pos x="90" y="48"/>
                  </a:cxn>
                  <a:cxn ang="0">
                    <a:pos x="89" y="47"/>
                  </a:cxn>
                  <a:cxn ang="0">
                    <a:pos x="88" y="44"/>
                  </a:cxn>
                  <a:cxn ang="0">
                    <a:pos x="90" y="41"/>
                  </a:cxn>
                  <a:cxn ang="0">
                    <a:pos x="92" y="42"/>
                  </a:cxn>
                  <a:cxn ang="0">
                    <a:pos x="93" y="44"/>
                  </a:cxn>
                  <a:cxn ang="0">
                    <a:pos x="90" y="48"/>
                  </a:cxn>
                  <a:cxn ang="0">
                    <a:pos x="90" y="34"/>
                  </a:cxn>
                  <a:cxn ang="0">
                    <a:pos x="89" y="33"/>
                  </a:cxn>
                  <a:cxn ang="0">
                    <a:pos x="88" y="31"/>
                  </a:cxn>
                  <a:cxn ang="0">
                    <a:pos x="90" y="27"/>
                  </a:cxn>
                  <a:cxn ang="0">
                    <a:pos x="92" y="28"/>
                  </a:cxn>
                  <a:cxn ang="0">
                    <a:pos x="93" y="31"/>
                  </a:cxn>
                  <a:cxn ang="0">
                    <a:pos x="90" y="34"/>
                  </a:cxn>
                  <a:cxn ang="0">
                    <a:pos x="90" y="21"/>
                  </a:cxn>
                  <a:cxn ang="0">
                    <a:pos x="89" y="19"/>
                  </a:cxn>
                  <a:cxn ang="0">
                    <a:pos x="88" y="17"/>
                  </a:cxn>
                  <a:cxn ang="0">
                    <a:pos x="90" y="13"/>
                  </a:cxn>
                  <a:cxn ang="0">
                    <a:pos x="92" y="15"/>
                  </a:cxn>
                  <a:cxn ang="0">
                    <a:pos x="93" y="17"/>
                  </a:cxn>
                  <a:cxn ang="0">
                    <a:pos x="90" y="21"/>
                  </a:cxn>
                  <a:cxn ang="0">
                    <a:pos x="103" y="48"/>
                  </a:cxn>
                  <a:cxn ang="0">
                    <a:pos x="95" y="41"/>
                  </a:cxn>
                  <a:cxn ang="0">
                    <a:pos x="103" y="48"/>
                  </a:cxn>
                  <a:cxn ang="0">
                    <a:pos x="95" y="34"/>
                  </a:cxn>
                  <a:cxn ang="0">
                    <a:pos x="103" y="28"/>
                  </a:cxn>
                  <a:cxn ang="0">
                    <a:pos x="211" y="55"/>
                  </a:cxn>
                  <a:cxn ang="0">
                    <a:pos x="110" y="34"/>
                  </a:cxn>
                  <a:cxn ang="0">
                    <a:pos x="211" y="55"/>
                  </a:cxn>
                  <a:cxn ang="0">
                    <a:pos x="110" y="29"/>
                  </a:cxn>
                  <a:cxn ang="0">
                    <a:pos x="211" y="21"/>
                  </a:cxn>
                </a:cxnLst>
                <a:rect l="0" t="0" r="r" b="b"/>
                <a:pathLst>
                  <a:path w="215" h="60">
                    <a:moveTo>
                      <a:pt x="215" y="16"/>
                    </a:moveTo>
                    <a:lnTo>
                      <a:pt x="0" y="0"/>
                    </a:lnTo>
                    <a:lnTo>
                      <a:pt x="0" y="48"/>
                    </a:lnTo>
                    <a:lnTo>
                      <a:pt x="215" y="60"/>
                    </a:lnTo>
                    <a:lnTo>
                      <a:pt x="215" y="16"/>
                    </a:lnTo>
                    <a:close/>
                    <a:moveTo>
                      <a:pt x="99" y="13"/>
                    </a:moveTo>
                    <a:lnTo>
                      <a:pt x="99" y="13"/>
                    </a:lnTo>
                    <a:lnTo>
                      <a:pt x="102" y="15"/>
                    </a:lnTo>
                    <a:lnTo>
                      <a:pt x="102" y="18"/>
                    </a:lnTo>
                    <a:lnTo>
                      <a:pt x="102" y="18"/>
                    </a:lnTo>
                    <a:lnTo>
                      <a:pt x="102" y="21"/>
                    </a:lnTo>
                    <a:lnTo>
                      <a:pt x="99" y="21"/>
                    </a:lnTo>
                    <a:lnTo>
                      <a:pt x="99" y="21"/>
                    </a:lnTo>
                    <a:lnTo>
                      <a:pt x="98" y="19"/>
                    </a:lnTo>
                    <a:lnTo>
                      <a:pt x="97" y="17"/>
                    </a:lnTo>
                    <a:lnTo>
                      <a:pt x="97" y="17"/>
                    </a:lnTo>
                    <a:lnTo>
                      <a:pt x="98" y="15"/>
                    </a:lnTo>
                    <a:lnTo>
                      <a:pt x="99" y="13"/>
                    </a:lnTo>
                    <a:lnTo>
                      <a:pt x="99" y="13"/>
                    </a:lnTo>
                    <a:close/>
                    <a:moveTo>
                      <a:pt x="10" y="43"/>
                    </a:moveTo>
                    <a:lnTo>
                      <a:pt x="3" y="43"/>
                    </a:lnTo>
                    <a:lnTo>
                      <a:pt x="3" y="6"/>
                    </a:lnTo>
                    <a:lnTo>
                      <a:pt x="10" y="7"/>
                    </a:lnTo>
                    <a:lnTo>
                      <a:pt x="10" y="43"/>
                    </a:lnTo>
                    <a:close/>
                    <a:moveTo>
                      <a:pt x="20" y="43"/>
                    </a:moveTo>
                    <a:lnTo>
                      <a:pt x="13" y="43"/>
                    </a:lnTo>
                    <a:lnTo>
                      <a:pt x="13" y="7"/>
                    </a:lnTo>
                    <a:lnTo>
                      <a:pt x="20" y="7"/>
                    </a:lnTo>
                    <a:lnTo>
                      <a:pt x="20" y="43"/>
                    </a:lnTo>
                    <a:close/>
                    <a:moveTo>
                      <a:pt x="30" y="44"/>
                    </a:moveTo>
                    <a:lnTo>
                      <a:pt x="25" y="44"/>
                    </a:lnTo>
                    <a:lnTo>
                      <a:pt x="25" y="7"/>
                    </a:lnTo>
                    <a:lnTo>
                      <a:pt x="30" y="8"/>
                    </a:lnTo>
                    <a:lnTo>
                      <a:pt x="30" y="44"/>
                    </a:lnTo>
                    <a:close/>
                    <a:moveTo>
                      <a:pt x="39" y="44"/>
                    </a:moveTo>
                    <a:lnTo>
                      <a:pt x="34" y="44"/>
                    </a:lnTo>
                    <a:lnTo>
                      <a:pt x="34" y="8"/>
                    </a:lnTo>
                    <a:lnTo>
                      <a:pt x="39" y="8"/>
                    </a:lnTo>
                    <a:lnTo>
                      <a:pt x="39" y="44"/>
                    </a:lnTo>
                    <a:close/>
                    <a:moveTo>
                      <a:pt x="49" y="46"/>
                    </a:moveTo>
                    <a:lnTo>
                      <a:pt x="44" y="46"/>
                    </a:lnTo>
                    <a:lnTo>
                      <a:pt x="44" y="10"/>
                    </a:lnTo>
                    <a:lnTo>
                      <a:pt x="49" y="10"/>
                    </a:lnTo>
                    <a:lnTo>
                      <a:pt x="49" y="46"/>
                    </a:lnTo>
                    <a:close/>
                    <a:moveTo>
                      <a:pt x="59" y="46"/>
                    </a:moveTo>
                    <a:lnTo>
                      <a:pt x="54" y="46"/>
                    </a:lnTo>
                    <a:lnTo>
                      <a:pt x="54" y="10"/>
                    </a:lnTo>
                    <a:lnTo>
                      <a:pt x="59" y="10"/>
                    </a:lnTo>
                    <a:lnTo>
                      <a:pt x="59" y="46"/>
                    </a:lnTo>
                    <a:close/>
                    <a:moveTo>
                      <a:pt x="69" y="47"/>
                    </a:moveTo>
                    <a:lnTo>
                      <a:pt x="64" y="46"/>
                    </a:lnTo>
                    <a:lnTo>
                      <a:pt x="64" y="11"/>
                    </a:lnTo>
                    <a:lnTo>
                      <a:pt x="69" y="11"/>
                    </a:lnTo>
                    <a:lnTo>
                      <a:pt x="69" y="47"/>
                    </a:lnTo>
                    <a:close/>
                    <a:moveTo>
                      <a:pt x="79" y="47"/>
                    </a:moveTo>
                    <a:lnTo>
                      <a:pt x="74" y="47"/>
                    </a:lnTo>
                    <a:lnTo>
                      <a:pt x="74" y="11"/>
                    </a:lnTo>
                    <a:lnTo>
                      <a:pt x="79" y="12"/>
                    </a:lnTo>
                    <a:lnTo>
                      <a:pt x="79" y="47"/>
                    </a:lnTo>
                    <a:close/>
                    <a:moveTo>
                      <a:pt x="90" y="48"/>
                    </a:moveTo>
                    <a:lnTo>
                      <a:pt x="90" y="48"/>
                    </a:lnTo>
                    <a:lnTo>
                      <a:pt x="89" y="47"/>
                    </a:lnTo>
                    <a:lnTo>
                      <a:pt x="88" y="44"/>
                    </a:lnTo>
                    <a:lnTo>
                      <a:pt x="88" y="44"/>
                    </a:lnTo>
                    <a:lnTo>
                      <a:pt x="89" y="42"/>
                    </a:lnTo>
                    <a:lnTo>
                      <a:pt x="90" y="41"/>
                    </a:lnTo>
                    <a:lnTo>
                      <a:pt x="90" y="41"/>
                    </a:lnTo>
                    <a:lnTo>
                      <a:pt x="92" y="42"/>
                    </a:lnTo>
                    <a:lnTo>
                      <a:pt x="93" y="44"/>
                    </a:lnTo>
                    <a:lnTo>
                      <a:pt x="93" y="44"/>
                    </a:lnTo>
                    <a:lnTo>
                      <a:pt x="92" y="47"/>
                    </a:lnTo>
                    <a:lnTo>
                      <a:pt x="90" y="48"/>
                    </a:lnTo>
                    <a:lnTo>
                      <a:pt x="90" y="48"/>
                    </a:lnTo>
                    <a:close/>
                    <a:moveTo>
                      <a:pt x="90" y="34"/>
                    </a:moveTo>
                    <a:lnTo>
                      <a:pt x="90" y="34"/>
                    </a:lnTo>
                    <a:lnTo>
                      <a:pt x="89" y="33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9" y="28"/>
                    </a:lnTo>
                    <a:lnTo>
                      <a:pt x="90" y="27"/>
                    </a:lnTo>
                    <a:lnTo>
                      <a:pt x="90" y="27"/>
                    </a:lnTo>
                    <a:lnTo>
                      <a:pt x="92" y="28"/>
                    </a:lnTo>
                    <a:lnTo>
                      <a:pt x="93" y="31"/>
                    </a:lnTo>
                    <a:lnTo>
                      <a:pt x="93" y="31"/>
                    </a:lnTo>
                    <a:lnTo>
                      <a:pt x="92" y="33"/>
                    </a:lnTo>
                    <a:lnTo>
                      <a:pt x="90" y="34"/>
                    </a:lnTo>
                    <a:lnTo>
                      <a:pt x="90" y="34"/>
                    </a:lnTo>
                    <a:close/>
                    <a:moveTo>
                      <a:pt x="90" y="21"/>
                    </a:moveTo>
                    <a:lnTo>
                      <a:pt x="90" y="21"/>
                    </a:lnTo>
                    <a:lnTo>
                      <a:pt x="89" y="19"/>
                    </a:lnTo>
                    <a:lnTo>
                      <a:pt x="88" y="17"/>
                    </a:lnTo>
                    <a:lnTo>
                      <a:pt x="88" y="17"/>
                    </a:lnTo>
                    <a:lnTo>
                      <a:pt x="89" y="15"/>
                    </a:lnTo>
                    <a:lnTo>
                      <a:pt x="90" y="13"/>
                    </a:lnTo>
                    <a:lnTo>
                      <a:pt x="90" y="13"/>
                    </a:lnTo>
                    <a:lnTo>
                      <a:pt x="92" y="15"/>
                    </a:lnTo>
                    <a:lnTo>
                      <a:pt x="93" y="17"/>
                    </a:lnTo>
                    <a:lnTo>
                      <a:pt x="93" y="17"/>
                    </a:lnTo>
                    <a:lnTo>
                      <a:pt x="92" y="19"/>
                    </a:lnTo>
                    <a:lnTo>
                      <a:pt x="90" y="21"/>
                    </a:lnTo>
                    <a:lnTo>
                      <a:pt x="90" y="21"/>
                    </a:lnTo>
                    <a:close/>
                    <a:moveTo>
                      <a:pt x="103" y="48"/>
                    </a:moveTo>
                    <a:lnTo>
                      <a:pt x="95" y="48"/>
                    </a:lnTo>
                    <a:lnTo>
                      <a:pt x="95" y="41"/>
                    </a:lnTo>
                    <a:lnTo>
                      <a:pt x="103" y="42"/>
                    </a:lnTo>
                    <a:lnTo>
                      <a:pt x="103" y="48"/>
                    </a:lnTo>
                    <a:close/>
                    <a:moveTo>
                      <a:pt x="103" y="34"/>
                    </a:moveTo>
                    <a:lnTo>
                      <a:pt x="95" y="34"/>
                    </a:lnTo>
                    <a:lnTo>
                      <a:pt x="95" y="28"/>
                    </a:lnTo>
                    <a:lnTo>
                      <a:pt x="103" y="28"/>
                    </a:lnTo>
                    <a:lnTo>
                      <a:pt x="103" y="34"/>
                    </a:lnTo>
                    <a:close/>
                    <a:moveTo>
                      <a:pt x="211" y="55"/>
                    </a:moveTo>
                    <a:lnTo>
                      <a:pt x="110" y="49"/>
                    </a:lnTo>
                    <a:lnTo>
                      <a:pt x="110" y="34"/>
                    </a:lnTo>
                    <a:lnTo>
                      <a:pt x="211" y="41"/>
                    </a:lnTo>
                    <a:lnTo>
                      <a:pt x="211" y="55"/>
                    </a:lnTo>
                    <a:close/>
                    <a:moveTo>
                      <a:pt x="211" y="36"/>
                    </a:moveTo>
                    <a:lnTo>
                      <a:pt x="110" y="29"/>
                    </a:lnTo>
                    <a:lnTo>
                      <a:pt x="110" y="13"/>
                    </a:lnTo>
                    <a:lnTo>
                      <a:pt x="211" y="21"/>
                    </a:lnTo>
                    <a:lnTo>
                      <a:pt x="211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40">
                <a:extLst>
                  <a:ext uri="{FF2B5EF4-FFF2-40B4-BE49-F238E27FC236}">
                    <a16:creationId xmlns:a16="http://schemas.microsoft.com/office/drawing/2014/main" id="{D003BB38-A464-4451-9D8F-7756B0E629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4526" y="2679700"/>
                <a:ext cx="171450" cy="47625"/>
              </a:xfrm>
              <a:custGeom>
                <a:avLst/>
                <a:gdLst/>
                <a:ahLst/>
                <a:cxnLst>
                  <a:cxn ang="0">
                    <a:pos x="0" y="11"/>
                  </a:cxn>
                  <a:cxn ang="0">
                    <a:pos x="215" y="46"/>
                  </a:cxn>
                  <a:cxn ang="0">
                    <a:pos x="99" y="12"/>
                  </a:cxn>
                  <a:cxn ang="0">
                    <a:pos x="102" y="14"/>
                  </a:cxn>
                  <a:cxn ang="0">
                    <a:pos x="102" y="16"/>
                  </a:cxn>
                  <a:cxn ang="0">
                    <a:pos x="99" y="20"/>
                  </a:cxn>
                  <a:cxn ang="0">
                    <a:pos x="98" y="19"/>
                  </a:cxn>
                  <a:cxn ang="0">
                    <a:pos x="97" y="16"/>
                  </a:cxn>
                  <a:cxn ang="0">
                    <a:pos x="99" y="12"/>
                  </a:cxn>
                  <a:cxn ang="0">
                    <a:pos x="10" y="52"/>
                  </a:cxn>
                  <a:cxn ang="0">
                    <a:pos x="3" y="16"/>
                  </a:cxn>
                  <a:cxn ang="0">
                    <a:pos x="10" y="52"/>
                  </a:cxn>
                  <a:cxn ang="0">
                    <a:pos x="13" y="52"/>
                  </a:cxn>
                  <a:cxn ang="0">
                    <a:pos x="20" y="16"/>
                  </a:cxn>
                  <a:cxn ang="0">
                    <a:pos x="30" y="51"/>
                  </a:cxn>
                  <a:cxn ang="0">
                    <a:pos x="25" y="15"/>
                  </a:cxn>
                  <a:cxn ang="0">
                    <a:pos x="30" y="51"/>
                  </a:cxn>
                  <a:cxn ang="0">
                    <a:pos x="34" y="51"/>
                  </a:cxn>
                  <a:cxn ang="0">
                    <a:pos x="39" y="15"/>
                  </a:cxn>
                  <a:cxn ang="0">
                    <a:pos x="49" y="50"/>
                  </a:cxn>
                  <a:cxn ang="0">
                    <a:pos x="44" y="15"/>
                  </a:cxn>
                  <a:cxn ang="0">
                    <a:pos x="49" y="50"/>
                  </a:cxn>
                  <a:cxn ang="0">
                    <a:pos x="54" y="50"/>
                  </a:cxn>
                  <a:cxn ang="0">
                    <a:pos x="59" y="14"/>
                  </a:cxn>
                  <a:cxn ang="0">
                    <a:pos x="69" y="48"/>
                  </a:cxn>
                  <a:cxn ang="0">
                    <a:pos x="64" y="14"/>
                  </a:cxn>
                  <a:cxn ang="0">
                    <a:pos x="69" y="48"/>
                  </a:cxn>
                  <a:cxn ang="0">
                    <a:pos x="74" y="48"/>
                  </a:cxn>
                  <a:cxn ang="0">
                    <a:pos x="79" y="12"/>
                  </a:cxn>
                  <a:cxn ang="0">
                    <a:pos x="90" y="47"/>
                  </a:cxn>
                  <a:cxn ang="0">
                    <a:pos x="89" y="47"/>
                  </a:cxn>
                  <a:cxn ang="0">
                    <a:pos x="88" y="45"/>
                  </a:cxn>
                  <a:cxn ang="0">
                    <a:pos x="90" y="40"/>
                  </a:cxn>
                  <a:cxn ang="0">
                    <a:pos x="92" y="41"/>
                  </a:cxn>
                  <a:cxn ang="0">
                    <a:pos x="93" y="43"/>
                  </a:cxn>
                  <a:cxn ang="0">
                    <a:pos x="90" y="47"/>
                  </a:cxn>
                  <a:cxn ang="0">
                    <a:pos x="90" y="35"/>
                  </a:cxn>
                  <a:cxn ang="0">
                    <a:pos x="89" y="33"/>
                  </a:cxn>
                  <a:cxn ang="0">
                    <a:pos x="88" y="31"/>
                  </a:cxn>
                  <a:cxn ang="0">
                    <a:pos x="90" y="27"/>
                  </a:cxn>
                  <a:cxn ang="0">
                    <a:pos x="92" y="27"/>
                  </a:cxn>
                  <a:cxn ang="0">
                    <a:pos x="93" y="30"/>
                  </a:cxn>
                  <a:cxn ang="0">
                    <a:pos x="90" y="35"/>
                  </a:cxn>
                  <a:cxn ang="0">
                    <a:pos x="90" y="20"/>
                  </a:cxn>
                  <a:cxn ang="0">
                    <a:pos x="89" y="20"/>
                  </a:cxn>
                  <a:cxn ang="0">
                    <a:pos x="88" y="16"/>
                  </a:cxn>
                  <a:cxn ang="0">
                    <a:pos x="90" y="12"/>
                  </a:cxn>
                  <a:cxn ang="0">
                    <a:pos x="92" y="14"/>
                  </a:cxn>
                  <a:cxn ang="0">
                    <a:pos x="93" y="16"/>
                  </a:cxn>
                  <a:cxn ang="0">
                    <a:pos x="90" y="20"/>
                  </a:cxn>
                  <a:cxn ang="0">
                    <a:pos x="103" y="46"/>
                  </a:cxn>
                  <a:cxn ang="0">
                    <a:pos x="95" y="40"/>
                  </a:cxn>
                  <a:cxn ang="0">
                    <a:pos x="103" y="46"/>
                  </a:cxn>
                  <a:cxn ang="0">
                    <a:pos x="95" y="33"/>
                  </a:cxn>
                  <a:cxn ang="0">
                    <a:pos x="103" y="26"/>
                  </a:cxn>
                  <a:cxn ang="0">
                    <a:pos x="211" y="41"/>
                  </a:cxn>
                  <a:cxn ang="0">
                    <a:pos x="110" y="31"/>
                  </a:cxn>
                  <a:cxn ang="0">
                    <a:pos x="211" y="41"/>
                  </a:cxn>
                  <a:cxn ang="0">
                    <a:pos x="110" y="26"/>
                  </a:cxn>
                  <a:cxn ang="0">
                    <a:pos x="211" y="6"/>
                  </a:cxn>
                </a:cxnLst>
                <a:rect l="0" t="0" r="r" b="b"/>
                <a:pathLst>
                  <a:path w="215" h="58">
                    <a:moveTo>
                      <a:pt x="215" y="0"/>
                    </a:moveTo>
                    <a:lnTo>
                      <a:pt x="0" y="11"/>
                    </a:lnTo>
                    <a:lnTo>
                      <a:pt x="0" y="58"/>
                    </a:lnTo>
                    <a:lnTo>
                      <a:pt x="215" y="46"/>
                    </a:lnTo>
                    <a:lnTo>
                      <a:pt x="215" y="0"/>
                    </a:lnTo>
                    <a:close/>
                    <a:moveTo>
                      <a:pt x="99" y="12"/>
                    </a:moveTo>
                    <a:lnTo>
                      <a:pt x="99" y="12"/>
                    </a:lnTo>
                    <a:lnTo>
                      <a:pt x="102" y="14"/>
                    </a:lnTo>
                    <a:lnTo>
                      <a:pt x="102" y="16"/>
                    </a:lnTo>
                    <a:lnTo>
                      <a:pt x="102" y="16"/>
                    </a:lnTo>
                    <a:lnTo>
                      <a:pt x="102" y="19"/>
                    </a:lnTo>
                    <a:lnTo>
                      <a:pt x="99" y="20"/>
                    </a:lnTo>
                    <a:lnTo>
                      <a:pt x="99" y="20"/>
                    </a:lnTo>
                    <a:lnTo>
                      <a:pt x="98" y="19"/>
                    </a:lnTo>
                    <a:lnTo>
                      <a:pt x="97" y="16"/>
                    </a:lnTo>
                    <a:lnTo>
                      <a:pt x="97" y="16"/>
                    </a:lnTo>
                    <a:lnTo>
                      <a:pt x="98" y="14"/>
                    </a:lnTo>
                    <a:lnTo>
                      <a:pt x="99" y="12"/>
                    </a:lnTo>
                    <a:lnTo>
                      <a:pt x="99" y="12"/>
                    </a:lnTo>
                    <a:close/>
                    <a:moveTo>
                      <a:pt x="10" y="52"/>
                    </a:moveTo>
                    <a:lnTo>
                      <a:pt x="3" y="52"/>
                    </a:lnTo>
                    <a:lnTo>
                      <a:pt x="3" y="16"/>
                    </a:lnTo>
                    <a:lnTo>
                      <a:pt x="10" y="16"/>
                    </a:lnTo>
                    <a:lnTo>
                      <a:pt x="10" y="52"/>
                    </a:lnTo>
                    <a:close/>
                    <a:moveTo>
                      <a:pt x="20" y="52"/>
                    </a:moveTo>
                    <a:lnTo>
                      <a:pt x="13" y="52"/>
                    </a:lnTo>
                    <a:lnTo>
                      <a:pt x="13" y="16"/>
                    </a:lnTo>
                    <a:lnTo>
                      <a:pt x="20" y="16"/>
                    </a:lnTo>
                    <a:lnTo>
                      <a:pt x="20" y="52"/>
                    </a:lnTo>
                    <a:close/>
                    <a:moveTo>
                      <a:pt x="30" y="51"/>
                    </a:moveTo>
                    <a:lnTo>
                      <a:pt x="25" y="51"/>
                    </a:lnTo>
                    <a:lnTo>
                      <a:pt x="25" y="15"/>
                    </a:lnTo>
                    <a:lnTo>
                      <a:pt x="30" y="15"/>
                    </a:lnTo>
                    <a:lnTo>
                      <a:pt x="30" y="51"/>
                    </a:lnTo>
                    <a:close/>
                    <a:moveTo>
                      <a:pt x="39" y="51"/>
                    </a:moveTo>
                    <a:lnTo>
                      <a:pt x="34" y="51"/>
                    </a:lnTo>
                    <a:lnTo>
                      <a:pt x="34" y="15"/>
                    </a:lnTo>
                    <a:lnTo>
                      <a:pt x="39" y="15"/>
                    </a:lnTo>
                    <a:lnTo>
                      <a:pt x="39" y="51"/>
                    </a:lnTo>
                    <a:close/>
                    <a:moveTo>
                      <a:pt x="49" y="50"/>
                    </a:moveTo>
                    <a:lnTo>
                      <a:pt x="44" y="50"/>
                    </a:lnTo>
                    <a:lnTo>
                      <a:pt x="44" y="15"/>
                    </a:lnTo>
                    <a:lnTo>
                      <a:pt x="49" y="14"/>
                    </a:lnTo>
                    <a:lnTo>
                      <a:pt x="49" y="50"/>
                    </a:lnTo>
                    <a:close/>
                    <a:moveTo>
                      <a:pt x="59" y="50"/>
                    </a:moveTo>
                    <a:lnTo>
                      <a:pt x="54" y="50"/>
                    </a:lnTo>
                    <a:lnTo>
                      <a:pt x="54" y="14"/>
                    </a:lnTo>
                    <a:lnTo>
                      <a:pt x="59" y="14"/>
                    </a:lnTo>
                    <a:lnTo>
                      <a:pt x="59" y="50"/>
                    </a:lnTo>
                    <a:close/>
                    <a:moveTo>
                      <a:pt x="69" y="48"/>
                    </a:moveTo>
                    <a:lnTo>
                      <a:pt x="64" y="48"/>
                    </a:lnTo>
                    <a:lnTo>
                      <a:pt x="64" y="14"/>
                    </a:lnTo>
                    <a:lnTo>
                      <a:pt x="69" y="14"/>
                    </a:lnTo>
                    <a:lnTo>
                      <a:pt x="69" y="48"/>
                    </a:lnTo>
                    <a:close/>
                    <a:moveTo>
                      <a:pt x="79" y="48"/>
                    </a:moveTo>
                    <a:lnTo>
                      <a:pt x="74" y="48"/>
                    </a:lnTo>
                    <a:lnTo>
                      <a:pt x="74" y="12"/>
                    </a:lnTo>
                    <a:lnTo>
                      <a:pt x="79" y="12"/>
                    </a:lnTo>
                    <a:lnTo>
                      <a:pt x="79" y="48"/>
                    </a:lnTo>
                    <a:close/>
                    <a:moveTo>
                      <a:pt x="90" y="47"/>
                    </a:moveTo>
                    <a:lnTo>
                      <a:pt x="90" y="47"/>
                    </a:lnTo>
                    <a:lnTo>
                      <a:pt x="89" y="47"/>
                    </a:lnTo>
                    <a:lnTo>
                      <a:pt x="88" y="45"/>
                    </a:lnTo>
                    <a:lnTo>
                      <a:pt x="88" y="45"/>
                    </a:lnTo>
                    <a:lnTo>
                      <a:pt x="89" y="41"/>
                    </a:lnTo>
                    <a:lnTo>
                      <a:pt x="90" y="40"/>
                    </a:lnTo>
                    <a:lnTo>
                      <a:pt x="90" y="40"/>
                    </a:lnTo>
                    <a:lnTo>
                      <a:pt x="92" y="41"/>
                    </a:lnTo>
                    <a:lnTo>
                      <a:pt x="93" y="43"/>
                    </a:lnTo>
                    <a:lnTo>
                      <a:pt x="93" y="43"/>
                    </a:lnTo>
                    <a:lnTo>
                      <a:pt x="92" y="46"/>
                    </a:lnTo>
                    <a:lnTo>
                      <a:pt x="90" y="47"/>
                    </a:lnTo>
                    <a:lnTo>
                      <a:pt x="90" y="47"/>
                    </a:lnTo>
                    <a:close/>
                    <a:moveTo>
                      <a:pt x="90" y="35"/>
                    </a:moveTo>
                    <a:lnTo>
                      <a:pt x="90" y="35"/>
                    </a:lnTo>
                    <a:lnTo>
                      <a:pt x="89" y="33"/>
                    </a:lnTo>
                    <a:lnTo>
                      <a:pt x="88" y="31"/>
                    </a:lnTo>
                    <a:lnTo>
                      <a:pt x="88" y="31"/>
                    </a:lnTo>
                    <a:lnTo>
                      <a:pt x="89" y="28"/>
                    </a:lnTo>
                    <a:lnTo>
                      <a:pt x="90" y="27"/>
                    </a:lnTo>
                    <a:lnTo>
                      <a:pt x="90" y="27"/>
                    </a:lnTo>
                    <a:lnTo>
                      <a:pt x="92" y="27"/>
                    </a:lnTo>
                    <a:lnTo>
                      <a:pt x="93" y="30"/>
                    </a:lnTo>
                    <a:lnTo>
                      <a:pt x="93" y="30"/>
                    </a:lnTo>
                    <a:lnTo>
                      <a:pt x="92" y="33"/>
                    </a:lnTo>
                    <a:lnTo>
                      <a:pt x="90" y="35"/>
                    </a:lnTo>
                    <a:lnTo>
                      <a:pt x="90" y="35"/>
                    </a:lnTo>
                    <a:close/>
                    <a:moveTo>
                      <a:pt x="90" y="20"/>
                    </a:moveTo>
                    <a:lnTo>
                      <a:pt x="90" y="20"/>
                    </a:lnTo>
                    <a:lnTo>
                      <a:pt x="89" y="20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89" y="14"/>
                    </a:lnTo>
                    <a:lnTo>
                      <a:pt x="90" y="12"/>
                    </a:lnTo>
                    <a:lnTo>
                      <a:pt x="90" y="12"/>
                    </a:lnTo>
                    <a:lnTo>
                      <a:pt x="92" y="14"/>
                    </a:lnTo>
                    <a:lnTo>
                      <a:pt x="93" y="16"/>
                    </a:lnTo>
                    <a:lnTo>
                      <a:pt x="93" y="16"/>
                    </a:lnTo>
                    <a:lnTo>
                      <a:pt x="92" y="19"/>
                    </a:lnTo>
                    <a:lnTo>
                      <a:pt x="90" y="20"/>
                    </a:lnTo>
                    <a:lnTo>
                      <a:pt x="90" y="20"/>
                    </a:lnTo>
                    <a:close/>
                    <a:moveTo>
                      <a:pt x="103" y="46"/>
                    </a:moveTo>
                    <a:lnTo>
                      <a:pt x="95" y="47"/>
                    </a:lnTo>
                    <a:lnTo>
                      <a:pt x="95" y="40"/>
                    </a:lnTo>
                    <a:lnTo>
                      <a:pt x="103" y="40"/>
                    </a:lnTo>
                    <a:lnTo>
                      <a:pt x="103" y="46"/>
                    </a:lnTo>
                    <a:close/>
                    <a:moveTo>
                      <a:pt x="103" y="33"/>
                    </a:moveTo>
                    <a:lnTo>
                      <a:pt x="95" y="33"/>
                    </a:lnTo>
                    <a:lnTo>
                      <a:pt x="95" y="27"/>
                    </a:lnTo>
                    <a:lnTo>
                      <a:pt x="103" y="26"/>
                    </a:lnTo>
                    <a:lnTo>
                      <a:pt x="103" y="33"/>
                    </a:lnTo>
                    <a:close/>
                    <a:moveTo>
                      <a:pt x="211" y="41"/>
                    </a:moveTo>
                    <a:lnTo>
                      <a:pt x="110" y="47"/>
                    </a:lnTo>
                    <a:lnTo>
                      <a:pt x="110" y="31"/>
                    </a:lnTo>
                    <a:lnTo>
                      <a:pt x="211" y="26"/>
                    </a:lnTo>
                    <a:lnTo>
                      <a:pt x="211" y="41"/>
                    </a:lnTo>
                    <a:close/>
                    <a:moveTo>
                      <a:pt x="211" y="21"/>
                    </a:moveTo>
                    <a:lnTo>
                      <a:pt x="110" y="26"/>
                    </a:lnTo>
                    <a:lnTo>
                      <a:pt x="110" y="11"/>
                    </a:lnTo>
                    <a:lnTo>
                      <a:pt x="211" y="6"/>
                    </a:lnTo>
                    <a:lnTo>
                      <a:pt x="211" y="2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1">
                <a:extLst>
                  <a:ext uri="{FF2B5EF4-FFF2-40B4-BE49-F238E27FC236}">
                    <a16:creationId xmlns:a16="http://schemas.microsoft.com/office/drawing/2014/main" id="{92D7DD8D-3DDD-43DD-9C14-F5245134A9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9963" y="2035175"/>
                <a:ext cx="158750" cy="690563"/>
              </a:xfrm>
              <a:custGeom>
                <a:avLst/>
                <a:gdLst/>
                <a:ahLst/>
                <a:cxnLst>
                  <a:cxn ang="0">
                    <a:pos x="200" y="40"/>
                  </a:cxn>
                  <a:cxn ang="0">
                    <a:pos x="0" y="0"/>
                  </a:cxn>
                  <a:cxn ang="0">
                    <a:pos x="0" y="870"/>
                  </a:cxn>
                  <a:cxn ang="0">
                    <a:pos x="200" y="856"/>
                  </a:cxn>
                  <a:cxn ang="0">
                    <a:pos x="200" y="40"/>
                  </a:cxn>
                  <a:cxn ang="0">
                    <a:pos x="192" y="841"/>
                  </a:cxn>
                  <a:cxn ang="0">
                    <a:pos x="10" y="853"/>
                  </a:cxn>
                  <a:cxn ang="0">
                    <a:pos x="10" y="798"/>
                  </a:cxn>
                  <a:cxn ang="0">
                    <a:pos x="192" y="789"/>
                  </a:cxn>
                  <a:cxn ang="0">
                    <a:pos x="192" y="841"/>
                  </a:cxn>
                  <a:cxn ang="0">
                    <a:pos x="192" y="768"/>
                  </a:cxn>
                  <a:cxn ang="0">
                    <a:pos x="10" y="774"/>
                  </a:cxn>
                  <a:cxn ang="0">
                    <a:pos x="10" y="720"/>
                  </a:cxn>
                  <a:cxn ang="0">
                    <a:pos x="192" y="716"/>
                  </a:cxn>
                  <a:cxn ang="0">
                    <a:pos x="192" y="768"/>
                  </a:cxn>
                  <a:cxn ang="0">
                    <a:pos x="192" y="694"/>
                  </a:cxn>
                  <a:cxn ang="0">
                    <a:pos x="10" y="697"/>
                  </a:cxn>
                  <a:cxn ang="0">
                    <a:pos x="10" y="643"/>
                  </a:cxn>
                  <a:cxn ang="0">
                    <a:pos x="192" y="643"/>
                  </a:cxn>
                  <a:cxn ang="0">
                    <a:pos x="192" y="694"/>
                  </a:cxn>
                  <a:cxn ang="0">
                    <a:pos x="192" y="620"/>
                  </a:cxn>
                  <a:cxn ang="0">
                    <a:pos x="10" y="619"/>
                  </a:cxn>
                  <a:cxn ang="0">
                    <a:pos x="10" y="565"/>
                  </a:cxn>
                  <a:cxn ang="0">
                    <a:pos x="192" y="570"/>
                  </a:cxn>
                  <a:cxn ang="0">
                    <a:pos x="192" y="620"/>
                  </a:cxn>
                  <a:cxn ang="0">
                    <a:pos x="192" y="547"/>
                  </a:cxn>
                  <a:cxn ang="0">
                    <a:pos x="10" y="541"/>
                  </a:cxn>
                  <a:cxn ang="0">
                    <a:pos x="10" y="486"/>
                  </a:cxn>
                  <a:cxn ang="0">
                    <a:pos x="192" y="496"/>
                  </a:cxn>
                  <a:cxn ang="0">
                    <a:pos x="192" y="547"/>
                  </a:cxn>
                  <a:cxn ang="0">
                    <a:pos x="192" y="474"/>
                  </a:cxn>
                  <a:cxn ang="0">
                    <a:pos x="10" y="464"/>
                  </a:cxn>
                  <a:cxn ang="0">
                    <a:pos x="10" y="409"/>
                  </a:cxn>
                  <a:cxn ang="0">
                    <a:pos x="192" y="422"/>
                  </a:cxn>
                  <a:cxn ang="0">
                    <a:pos x="192" y="474"/>
                  </a:cxn>
                  <a:cxn ang="0">
                    <a:pos x="192" y="401"/>
                  </a:cxn>
                  <a:cxn ang="0">
                    <a:pos x="10" y="386"/>
                  </a:cxn>
                  <a:cxn ang="0">
                    <a:pos x="10" y="331"/>
                  </a:cxn>
                  <a:cxn ang="0">
                    <a:pos x="192" y="349"/>
                  </a:cxn>
                  <a:cxn ang="0">
                    <a:pos x="192" y="401"/>
                  </a:cxn>
                  <a:cxn ang="0">
                    <a:pos x="192" y="328"/>
                  </a:cxn>
                  <a:cxn ang="0">
                    <a:pos x="10" y="309"/>
                  </a:cxn>
                  <a:cxn ang="0">
                    <a:pos x="10" y="253"/>
                  </a:cxn>
                  <a:cxn ang="0">
                    <a:pos x="192" y="275"/>
                  </a:cxn>
                  <a:cxn ang="0">
                    <a:pos x="192" y="328"/>
                  </a:cxn>
                  <a:cxn ang="0">
                    <a:pos x="192" y="254"/>
                  </a:cxn>
                  <a:cxn ang="0">
                    <a:pos x="10" y="231"/>
                  </a:cxn>
                  <a:cxn ang="0">
                    <a:pos x="10" y="176"/>
                  </a:cxn>
                  <a:cxn ang="0">
                    <a:pos x="192" y="202"/>
                  </a:cxn>
                  <a:cxn ang="0">
                    <a:pos x="192" y="254"/>
                  </a:cxn>
                  <a:cxn ang="0">
                    <a:pos x="192" y="181"/>
                  </a:cxn>
                  <a:cxn ang="0">
                    <a:pos x="10" y="152"/>
                  </a:cxn>
                  <a:cxn ang="0">
                    <a:pos x="10" y="98"/>
                  </a:cxn>
                  <a:cxn ang="0">
                    <a:pos x="192" y="129"/>
                  </a:cxn>
                  <a:cxn ang="0">
                    <a:pos x="192" y="181"/>
                  </a:cxn>
                  <a:cxn ang="0">
                    <a:pos x="192" y="107"/>
                  </a:cxn>
                  <a:cxn ang="0">
                    <a:pos x="10" y="76"/>
                  </a:cxn>
                  <a:cxn ang="0">
                    <a:pos x="10" y="21"/>
                  </a:cxn>
                  <a:cxn ang="0">
                    <a:pos x="192" y="56"/>
                  </a:cxn>
                  <a:cxn ang="0">
                    <a:pos x="192" y="107"/>
                  </a:cxn>
                </a:cxnLst>
                <a:rect l="0" t="0" r="r" b="b"/>
                <a:pathLst>
                  <a:path w="200" h="870">
                    <a:moveTo>
                      <a:pt x="200" y="40"/>
                    </a:moveTo>
                    <a:lnTo>
                      <a:pt x="0" y="0"/>
                    </a:lnTo>
                    <a:lnTo>
                      <a:pt x="0" y="870"/>
                    </a:lnTo>
                    <a:lnTo>
                      <a:pt x="200" y="856"/>
                    </a:lnTo>
                    <a:lnTo>
                      <a:pt x="200" y="40"/>
                    </a:lnTo>
                    <a:close/>
                    <a:moveTo>
                      <a:pt x="192" y="841"/>
                    </a:moveTo>
                    <a:lnTo>
                      <a:pt x="10" y="853"/>
                    </a:lnTo>
                    <a:lnTo>
                      <a:pt x="10" y="798"/>
                    </a:lnTo>
                    <a:lnTo>
                      <a:pt x="192" y="789"/>
                    </a:lnTo>
                    <a:lnTo>
                      <a:pt x="192" y="841"/>
                    </a:lnTo>
                    <a:close/>
                    <a:moveTo>
                      <a:pt x="192" y="768"/>
                    </a:moveTo>
                    <a:lnTo>
                      <a:pt x="10" y="774"/>
                    </a:lnTo>
                    <a:lnTo>
                      <a:pt x="10" y="720"/>
                    </a:lnTo>
                    <a:lnTo>
                      <a:pt x="192" y="716"/>
                    </a:lnTo>
                    <a:lnTo>
                      <a:pt x="192" y="768"/>
                    </a:lnTo>
                    <a:close/>
                    <a:moveTo>
                      <a:pt x="192" y="694"/>
                    </a:moveTo>
                    <a:lnTo>
                      <a:pt x="10" y="697"/>
                    </a:lnTo>
                    <a:lnTo>
                      <a:pt x="10" y="643"/>
                    </a:lnTo>
                    <a:lnTo>
                      <a:pt x="192" y="643"/>
                    </a:lnTo>
                    <a:lnTo>
                      <a:pt x="192" y="694"/>
                    </a:lnTo>
                    <a:close/>
                    <a:moveTo>
                      <a:pt x="192" y="620"/>
                    </a:moveTo>
                    <a:lnTo>
                      <a:pt x="10" y="619"/>
                    </a:lnTo>
                    <a:lnTo>
                      <a:pt x="10" y="565"/>
                    </a:lnTo>
                    <a:lnTo>
                      <a:pt x="192" y="570"/>
                    </a:lnTo>
                    <a:lnTo>
                      <a:pt x="192" y="620"/>
                    </a:lnTo>
                    <a:close/>
                    <a:moveTo>
                      <a:pt x="192" y="547"/>
                    </a:moveTo>
                    <a:lnTo>
                      <a:pt x="10" y="541"/>
                    </a:lnTo>
                    <a:lnTo>
                      <a:pt x="10" y="486"/>
                    </a:lnTo>
                    <a:lnTo>
                      <a:pt x="192" y="496"/>
                    </a:lnTo>
                    <a:lnTo>
                      <a:pt x="192" y="547"/>
                    </a:lnTo>
                    <a:close/>
                    <a:moveTo>
                      <a:pt x="192" y="474"/>
                    </a:moveTo>
                    <a:lnTo>
                      <a:pt x="10" y="464"/>
                    </a:lnTo>
                    <a:lnTo>
                      <a:pt x="10" y="409"/>
                    </a:lnTo>
                    <a:lnTo>
                      <a:pt x="192" y="422"/>
                    </a:lnTo>
                    <a:lnTo>
                      <a:pt x="192" y="474"/>
                    </a:lnTo>
                    <a:close/>
                    <a:moveTo>
                      <a:pt x="192" y="401"/>
                    </a:moveTo>
                    <a:lnTo>
                      <a:pt x="10" y="386"/>
                    </a:lnTo>
                    <a:lnTo>
                      <a:pt x="10" y="331"/>
                    </a:lnTo>
                    <a:lnTo>
                      <a:pt x="192" y="349"/>
                    </a:lnTo>
                    <a:lnTo>
                      <a:pt x="192" y="401"/>
                    </a:lnTo>
                    <a:close/>
                    <a:moveTo>
                      <a:pt x="192" y="328"/>
                    </a:moveTo>
                    <a:lnTo>
                      <a:pt x="10" y="309"/>
                    </a:lnTo>
                    <a:lnTo>
                      <a:pt x="10" y="253"/>
                    </a:lnTo>
                    <a:lnTo>
                      <a:pt x="192" y="275"/>
                    </a:lnTo>
                    <a:lnTo>
                      <a:pt x="192" y="328"/>
                    </a:lnTo>
                    <a:close/>
                    <a:moveTo>
                      <a:pt x="192" y="254"/>
                    </a:moveTo>
                    <a:lnTo>
                      <a:pt x="10" y="231"/>
                    </a:lnTo>
                    <a:lnTo>
                      <a:pt x="10" y="176"/>
                    </a:lnTo>
                    <a:lnTo>
                      <a:pt x="192" y="202"/>
                    </a:lnTo>
                    <a:lnTo>
                      <a:pt x="192" y="254"/>
                    </a:lnTo>
                    <a:close/>
                    <a:moveTo>
                      <a:pt x="192" y="181"/>
                    </a:moveTo>
                    <a:lnTo>
                      <a:pt x="10" y="152"/>
                    </a:lnTo>
                    <a:lnTo>
                      <a:pt x="10" y="98"/>
                    </a:lnTo>
                    <a:lnTo>
                      <a:pt x="192" y="129"/>
                    </a:lnTo>
                    <a:lnTo>
                      <a:pt x="192" y="181"/>
                    </a:lnTo>
                    <a:close/>
                    <a:moveTo>
                      <a:pt x="192" y="107"/>
                    </a:moveTo>
                    <a:lnTo>
                      <a:pt x="10" y="76"/>
                    </a:lnTo>
                    <a:lnTo>
                      <a:pt x="10" y="21"/>
                    </a:lnTo>
                    <a:lnTo>
                      <a:pt x="192" y="56"/>
                    </a:lnTo>
                    <a:lnTo>
                      <a:pt x="192" y="10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2">
                <a:extLst>
                  <a:ext uri="{FF2B5EF4-FFF2-40B4-BE49-F238E27FC236}">
                    <a16:creationId xmlns:a16="http://schemas.microsoft.com/office/drawing/2014/main" id="{4AA29551-035A-4183-BB73-9B5EEEF9B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119313"/>
                <a:ext cx="134938" cy="53975"/>
              </a:xfrm>
              <a:custGeom>
                <a:avLst/>
                <a:gdLst/>
                <a:ahLst/>
                <a:cxnLst>
                  <a:cxn ang="0">
                    <a:pos x="171" y="29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171" y="69"/>
                  </a:cxn>
                  <a:cxn ang="0">
                    <a:pos x="171" y="29"/>
                  </a:cxn>
                </a:cxnLst>
                <a:rect l="0" t="0" r="r" b="b"/>
                <a:pathLst>
                  <a:path w="171" h="69">
                    <a:moveTo>
                      <a:pt x="171" y="29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171" y="69"/>
                    </a:lnTo>
                    <a:lnTo>
                      <a:pt x="171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3">
                <a:extLst>
                  <a:ext uri="{FF2B5EF4-FFF2-40B4-BE49-F238E27FC236}">
                    <a16:creationId xmlns:a16="http://schemas.microsoft.com/office/drawing/2014/main" id="{16A5D00C-39B3-450D-87D5-939281366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179638"/>
                <a:ext cx="134938" cy="52388"/>
              </a:xfrm>
              <a:custGeom>
                <a:avLst/>
                <a:gdLst/>
                <a:ahLst/>
                <a:cxnLst>
                  <a:cxn ang="0">
                    <a:pos x="171" y="25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171" y="66"/>
                  </a:cxn>
                  <a:cxn ang="0">
                    <a:pos x="171" y="25"/>
                  </a:cxn>
                </a:cxnLst>
                <a:rect l="0" t="0" r="r" b="b"/>
                <a:pathLst>
                  <a:path w="171" h="66">
                    <a:moveTo>
                      <a:pt x="171" y="25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171" y="66"/>
                    </a:lnTo>
                    <a:lnTo>
                      <a:pt x="171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4">
                <a:extLst>
                  <a:ext uri="{FF2B5EF4-FFF2-40B4-BE49-F238E27FC236}">
                    <a16:creationId xmlns:a16="http://schemas.microsoft.com/office/drawing/2014/main" id="{6458C5F4-FF14-4CB0-9649-52BDBFD0F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241550"/>
                <a:ext cx="134938" cy="49213"/>
              </a:xfrm>
              <a:custGeom>
                <a:avLst/>
                <a:gdLst/>
                <a:ahLst/>
                <a:cxnLst>
                  <a:cxn ang="0">
                    <a:pos x="171" y="2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171" y="61"/>
                  </a:cxn>
                  <a:cxn ang="0">
                    <a:pos x="171" y="20"/>
                  </a:cxn>
                </a:cxnLst>
                <a:rect l="0" t="0" r="r" b="b"/>
                <a:pathLst>
                  <a:path w="171" h="61">
                    <a:moveTo>
                      <a:pt x="171" y="2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171" y="61"/>
                    </a:lnTo>
                    <a:lnTo>
                      <a:pt x="171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5">
                <a:extLst>
                  <a:ext uri="{FF2B5EF4-FFF2-40B4-BE49-F238E27FC236}">
                    <a16:creationId xmlns:a16="http://schemas.microsoft.com/office/drawing/2014/main" id="{17D1A61B-7A8C-42EB-9395-AB43BF597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303463"/>
                <a:ext cx="134938" cy="44450"/>
              </a:xfrm>
              <a:custGeom>
                <a:avLst/>
                <a:gdLst/>
                <a:ahLst/>
                <a:cxnLst>
                  <a:cxn ang="0">
                    <a:pos x="171" y="17"/>
                  </a:cxn>
                  <a:cxn ang="0">
                    <a:pos x="0" y="0"/>
                  </a:cxn>
                  <a:cxn ang="0">
                    <a:pos x="0" y="44"/>
                  </a:cxn>
                  <a:cxn ang="0">
                    <a:pos x="171" y="58"/>
                  </a:cxn>
                  <a:cxn ang="0">
                    <a:pos x="171" y="17"/>
                  </a:cxn>
                </a:cxnLst>
                <a:rect l="0" t="0" r="r" b="b"/>
                <a:pathLst>
                  <a:path w="171" h="58">
                    <a:moveTo>
                      <a:pt x="171" y="17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171" y="58"/>
                    </a:lnTo>
                    <a:lnTo>
                      <a:pt x="171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0" name="Freeform 46">
                <a:extLst>
                  <a:ext uri="{FF2B5EF4-FFF2-40B4-BE49-F238E27FC236}">
                    <a16:creationId xmlns:a16="http://schemas.microsoft.com/office/drawing/2014/main" id="{5CCB5870-4905-4100-A1FA-94855469F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425700"/>
                <a:ext cx="134938" cy="39688"/>
              </a:xfrm>
              <a:custGeom>
                <a:avLst/>
                <a:gdLst/>
                <a:ahLst/>
                <a:cxnLst>
                  <a:cxn ang="0">
                    <a:pos x="171" y="8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171" y="49"/>
                  </a:cxn>
                  <a:cxn ang="0">
                    <a:pos x="171" y="8"/>
                  </a:cxn>
                </a:cxnLst>
                <a:rect l="0" t="0" r="r" b="b"/>
                <a:pathLst>
                  <a:path w="171" h="49">
                    <a:moveTo>
                      <a:pt x="171" y="8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171" y="49"/>
                    </a:lnTo>
                    <a:lnTo>
                      <a:pt x="171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47">
                <a:extLst>
                  <a:ext uri="{FF2B5EF4-FFF2-40B4-BE49-F238E27FC236}">
                    <a16:creationId xmlns:a16="http://schemas.microsoft.com/office/drawing/2014/main" id="{2699E6B3-9951-4C6B-95F1-84A913647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487613"/>
                <a:ext cx="134938" cy="36513"/>
              </a:xfrm>
              <a:custGeom>
                <a:avLst/>
                <a:gdLst/>
                <a:ahLst/>
                <a:cxnLst>
                  <a:cxn ang="0">
                    <a:pos x="171" y="4"/>
                  </a:cxn>
                  <a:cxn ang="0">
                    <a:pos x="0" y="0"/>
                  </a:cxn>
                  <a:cxn ang="0">
                    <a:pos x="0" y="42"/>
                  </a:cxn>
                  <a:cxn ang="0">
                    <a:pos x="171" y="45"/>
                  </a:cxn>
                  <a:cxn ang="0">
                    <a:pos x="171" y="4"/>
                  </a:cxn>
                </a:cxnLst>
                <a:rect l="0" t="0" r="r" b="b"/>
                <a:pathLst>
                  <a:path w="171" h="45">
                    <a:moveTo>
                      <a:pt x="171" y="4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171" y="45"/>
                    </a:lnTo>
                    <a:lnTo>
                      <a:pt x="171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48">
                <a:extLst>
                  <a:ext uri="{FF2B5EF4-FFF2-40B4-BE49-F238E27FC236}">
                    <a16:creationId xmlns:a16="http://schemas.microsoft.com/office/drawing/2014/main" id="{CC747258-457B-430E-BD3C-1200E4A77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549525"/>
                <a:ext cx="134938" cy="34925"/>
              </a:xfrm>
              <a:custGeom>
                <a:avLst/>
                <a:gdLst/>
                <a:ahLst/>
                <a:cxnLst>
                  <a:cxn ang="0">
                    <a:pos x="171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171" y="41"/>
                  </a:cxn>
                  <a:cxn ang="0">
                    <a:pos x="171" y="0"/>
                  </a:cxn>
                </a:cxnLst>
                <a:rect l="0" t="0" r="r" b="b"/>
                <a:pathLst>
                  <a:path w="171" h="43">
                    <a:moveTo>
                      <a:pt x="171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171" y="41"/>
                    </a:lnTo>
                    <a:lnTo>
                      <a:pt x="1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49">
                <a:extLst>
                  <a:ext uri="{FF2B5EF4-FFF2-40B4-BE49-F238E27FC236}">
                    <a16:creationId xmlns:a16="http://schemas.microsoft.com/office/drawing/2014/main" id="{FAC19D4A-0613-4BF4-B28C-61AC5081D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663" y="2608263"/>
                <a:ext cx="134938" cy="36513"/>
              </a:xfrm>
              <a:custGeom>
                <a:avLst/>
                <a:gdLst/>
                <a:ahLst/>
                <a:cxnLst>
                  <a:cxn ang="0">
                    <a:pos x="171" y="0"/>
                  </a:cxn>
                  <a:cxn ang="0">
                    <a:pos x="0" y="4"/>
                  </a:cxn>
                  <a:cxn ang="0">
                    <a:pos x="0" y="46"/>
                  </a:cxn>
                  <a:cxn ang="0">
                    <a:pos x="171" y="40"/>
                  </a:cxn>
                  <a:cxn ang="0">
                    <a:pos x="171" y="0"/>
                  </a:cxn>
                </a:cxnLst>
                <a:rect l="0" t="0" r="r" b="b"/>
                <a:pathLst>
                  <a:path w="171" h="46">
                    <a:moveTo>
                      <a:pt x="171" y="0"/>
                    </a:moveTo>
                    <a:lnTo>
                      <a:pt x="0" y="4"/>
                    </a:lnTo>
                    <a:lnTo>
                      <a:pt x="0" y="46"/>
                    </a:lnTo>
                    <a:lnTo>
                      <a:pt x="171" y="40"/>
                    </a:lnTo>
                    <a:lnTo>
                      <a:pt x="17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50">
                <a:extLst>
                  <a:ext uri="{FF2B5EF4-FFF2-40B4-BE49-F238E27FC236}">
                    <a16:creationId xmlns:a16="http://schemas.microsoft.com/office/drawing/2014/main" id="{3167F838-B7CA-4BA0-9AF5-0EEA0ED298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663" y="2057400"/>
                <a:ext cx="134938" cy="571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1" y="73"/>
                  </a:cxn>
                  <a:cxn ang="0">
                    <a:pos x="79" y="21"/>
                  </a:cxn>
                  <a:cxn ang="0">
                    <a:pos x="80" y="22"/>
                  </a:cxn>
                  <a:cxn ang="0">
                    <a:pos x="81" y="25"/>
                  </a:cxn>
                  <a:cxn ang="0">
                    <a:pos x="79" y="29"/>
                  </a:cxn>
                  <a:cxn ang="0">
                    <a:pos x="77" y="27"/>
                  </a:cxn>
                  <a:cxn ang="0">
                    <a:pos x="76" y="25"/>
                  </a:cxn>
                  <a:cxn ang="0">
                    <a:pos x="79" y="21"/>
                  </a:cxn>
                  <a:cxn ang="0">
                    <a:pos x="8" y="40"/>
                  </a:cxn>
                  <a:cxn ang="0">
                    <a:pos x="4" y="6"/>
                  </a:cxn>
                  <a:cxn ang="0">
                    <a:pos x="8" y="40"/>
                  </a:cxn>
                  <a:cxn ang="0">
                    <a:pos x="12" y="40"/>
                  </a:cxn>
                  <a:cxn ang="0">
                    <a:pos x="15" y="9"/>
                  </a:cxn>
                  <a:cxn ang="0">
                    <a:pos x="24" y="42"/>
                  </a:cxn>
                  <a:cxn ang="0">
                    <a:pos x="19" y="10"/>
                  </a:cxn>
                  <a:cxn ang="0">
                    <a:pos x="24" y="42"/>
                  </a:cxn>
                  <a:cxn ang="0">
                    <a:pos x="28" y="42"/>
                  </a:cxn>
                  <a:cxn ang="0">
                    <a:pos x="32" y="11"/>
                  </a:cxn>
                  <a:cxn ang="0">
                    <a:pos x="39" y="45"/>
                  </a:cxn>
                  <a:cxn ang="0">
                    <a:pos x="35" y="13"/>
                  </a:cxn>
                  <a:cxn ang="0">
                    <a:pos x="39" y="45"/>
                  </a:cxn>
                  <a:cxn ang="0">
                    <a:pos x="43" y="46"/>
                  </a:cxn>
                  <a:cxn ang="0">
                    <a:pos x="48" y="15"/>
                  </a:cxn>
                  <a:cxn ang="0">
                    <a:pos x="55" y="47"/>
                  </a:cxn>
                  <a:cxn ang="0">
                    <a:pos x="51" y="15"/>
                  </a:cxn>
                  <a:cxn ang="0">
                    <a:pos x="55" y="47"/>
                  </a:cxn>
                  <a:cxn ang="0">
                    <a:pos x="59" y="49"/>
                  </a:cxn>
                  <a:cxn ang="0">
                    <a:pos x="63" y="17"/>
                  </a:cxn>
                  <a:cxn ang="0">
                    <a:pos x="71" y="51"/>
                  </a:cxn>
                  <a:cxn ang="0">
                    <a:pos x="70" y="50"/>
                  </a:cxn>
                  <a:cxn ang="0">
                    <a:pos x="70" y="47"/>
                  </a:cxn>
                  <a:cxn ang="0">
                    <a:pos x="71" y="45"/>
                  </a:cxn>
                  <a:cxn ang="0">
                    <a:pos x="74" y="46"/>
                  </a:cxn>
                  <a:cxn ang="0">
                    <a:pos x="74" y="49"/>
                  </a:cxn>
                  <a:cxn ang="0">
                    <a:pos x="71" y="51"/>
                  </a:cxn>
                  <a:cxn ang="0">
                    <a:pos x="71" y="39"/>
                  </a:cxn>
                  <a:cxn ang="0">
                    <a:pos x="70" y="37"/>
                  </a:cxn>
                  <a:cxn ang="0">
                    <a:pos x="70" y="35"/>
                  </a:cxn>
                  <a:cxn ang="0">
                    <a:pos x="71" y="32"/>
                  </a:cxn>
                  <a:cxn ang="0">
                    <a:pos x="74" y="34"/>
                  </a:cxn>
                  <a:cxn ang="0">
                    <a:pos x="74" y="36"/>
                  </a:cxn>
                  <a:cxn ang="0">
                    <a:pos x="71" y="39"/>
                  </a:cxn>
                  <a:cxn ang="0">
                    <a:pos x="71" y="26"/>
                  </a:cxn>
                  <a:cxn ang="0">
                    <a:pos x="70" y="26"/>
                  </a:cxn>
                  <a:cxn ang="0">
                    <a:pos x="70" y="24"/>
                  </a:cxn>
                  <a:cxn ang="0">
                    <a:pos x="71" y="20"/>
                  </a:cxn>
                  <a:cxn ang="0">
                    <a:pos x="74" y="21"/>
                  </a:cxn>
                  <a:cxn ang="0">
                    <a:pos x="74" y="24"/>
                  </a:cxn>
                  <a:cxn ang="0">
                    <a:pos x="71" y="26"/>
                  </a:cxn>
                  <a:cxn ang="0">
                    <a:pos x="81" y="52"/>
                  </a:cxn>
                  <a:cxn ang="0">
                    <a:pos x="76" y="45"/>
                  </a:cxn>
                  <a:cxn ang="0">
                    <a:pos x="81" y="52"/>
                  </a:cxn>
                  <a:cxn ang="0">
                    <a:pos x="76" y="40"/>
                  </a:cxn>
                  <a:cxn ang="0">
                    <a:pos x="81" y="35"/>
                  </a:cxn>
                  <a:cxn ang="0">
                    <a:pos x="167" y="68"/>
                  </a:cxn>
                  <a:cxn ang="0">
                    <a:pos x="87" y="41"/>
                  </a:cxn>
                  <a:cxn ang="0">
                    <a:pos x="167" y="68"/>
                  </a:cxn>
                  <a:cxn ang="0">
                    <a:pos x="87" y="36"/>
                  </a:cxn>
                  <a:cxn ang="0">
                    <a:pos x="167" y="37"/>
                  </a:cxn>
                </a:cxnLst>
                <a:rect l="0" t="0" r="r" b="b"/>
                <a:pathLst>
                  <a:path w="171" h="73">
                    <a:moveTo>
                      <a:pt x="171" y="32"/>
                    </a:moveTo>
                    <a:lnTo>
                      <a:pt x="0" y="0"/>
                    </a:lnTo>
                    <a:lnTo>
                      <a:pt x="0" y="44"/>
                    </a:lnTo>
                    <a:lnTo>
                      <a:pt x="171" y="73"/>
                    </a:lnTo>
                    <a:lnTo>
                      <a:pt x="171" y="32"/>
                    </a:lnTo>
                    <a:close/>
                    <a:moveTo>
                      <a:pt x="79" y="21"/>
                    </a:moveTo>
                    <a:lnTo>
                      <a:pt x="79" y="21"/>
                    </a:lnTo>
                    <a:lnTo>
                      <a:pt x="80" y="22"/>
                    </a:lnTo>
                    <a:lnTo>
                      <a:pt x="81" y="25"/>
                    </a:lnTo>
                    <a:lnTo>
                      <a:pt x="81" y="25"/>
                    </a:lnTo>
                    <a:lnTo>
                      <a:pt x="80" y="27"/>
                    </a:lnTo>
                    <a:lnTo>
                      <a:pt x="79" y="29"/>
                    </a:lnTo>
                    <a:lnTo>
                      <a:pt x="79" y="29"/>
                    </a:lnTo>
                    <a:lnTo>
                      <a:pt x="77" y="27"/>
                    </a:lnTo>
                    <a:lnTo>
                      <a:pt x="76" y="25"/>
                    </a:lnTo>
                    <a:lnTo>
                      <a:pt x="76" y="25"/>
                    </a:lnTo>
                    <a:lnTo>
                      <a:pt x="77" y="22"/>
                    </a:lnTo>
                    <a:lnTo>
                      <a:pt x="79" y="21"/>
                    </a:lnTo>
                    <a:lnTo>
                      <a:pt x="79" y="21"/>
                    </a:lnTo>
                    <a:close/>
                    <a:moveTo>
                      <a:pt x="8" y="40"/>
                    </a:moveTo>
                    <a:lnTo>
                      <a:pt x="4" y="39"/>
                    </a:lnTo>
                    <a:lnTo>
                      <a:pt x="4" y="6"/>
                    </a:lnTo>
                    <a:lnTo>
                      <a:pt x="8" y="8"/>
                    </a:lnTo>
                    <a:lnTo>
                      <a:pt x="8" y="40"/>
                    </a:lnTo>
                    <a:close/>
                    <a:moveTo>
                      <a:pt x="15" y="41"/>
                    </a:moveTo>
                    <a:lnTo>
                      <a:pt x="12" y="40"/>
                    </a:lnTo>
                    <a:lnTo>
                      <a:pt x="12" y="8"/>
                    </a:lnTo>
                    <a:lnTo>
                      <a:pt x="15" y="9"/>
                    </a:lnTo>
                    <a:lnTo>
                      <a:pt x="15" y="41"/>
                    </a:lnTo>
                    <a:close/>
                    <a:moveTo>
                      <a:pt x="24" y="42"/>
                    </a:moveTo>
                    <a:lnTo>
                      <a:pt x="19" y="41"/>
                    </a:lnTo>
                    <a:lnTo>
                      <a:pt x="19" y="10"/>
                    </a:lnTo>
                    <a:lnTo>
                      <a:pt x="24" y="10"/>
                    </a:lnTo>
                    <a:lnTo>
                      <a:pt x="24" y="42"/>
                    </a:lnTo>
                    <a:close/>
                    <a:moveTo>
                      <a:pt x="32" y="44"/>
                    </a:moveTo>
                    <a:lnTo>
                      <a:pt x="28" y="42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2" y="44"/>
                    </a:lnTo>
                    <a:close/>
                    <a:moveTo>
                      <a:pt x="39" y="45"/>
                    </a:moveTo>
                    <a:lnTo>
                      <a:pt x="35" y="45"/>
                    </a:lnTo>
                    <a:lnTo>
                      <a:pt x="35" y="13"/>
                    </a:lnTo>
                    <a:lnTo>
                      <a:pt x="39" y="14"/>
                    </a:lnTo>
                    <a:lnTo>
                      <a:pt x="39" y="45"/>
                    </a:lnTo>
                    <a:close/>
                    <a:moveTo>
                      <a:pt x="48" y="46"/>
                    </a:moveTo>
                    <a:lnTo>
                      <a:pt x="43" y="46"/>
                    </a:lnTo>
                    <a:lnTo>
                      <a:pt x="43" y="14"/>
                    </a:lnTo>
                    <a:lnTo>
                      <a:pt x="48" y="15"/>
                    </a:lnTo>
                    <a:lnTo>
                      <a:pt x="48" y="46"/>
                    </a:lnTo>
                    <a:close/>
                    <a:moveTo>
                      <a:pt x="55" y="47"/>
                    </a:moveTo>
                    <a:lnTo>
                      <a:pt x="51" y="47"/>
                    </a:lnTo>
                    <a:lnTo>
                      <a:pt x="51" y="15"/>
                    </a:lnTo>
                    <a:lnTo>
                      <a:pt x="55" y="16"/>
                    </a:lnTo>
                    <a:lnTo>
                      <a:pt x="55" y="47"/>
                    </a:lnTo>
                    <a:close/>
                    <a:moveTo>
                      <a:pt x="63" y="50"/>
                    </a:moveTo>
                    <a:lnTo>
                      <a:pt x="59" y="49"/>
                    </a:lnTo>
                    <a:lnTo>
                      <a:pt x="59" y="17"/>
                    </a:lnTo>
                    <a:lnTo>
                      <a:pt x="63" y="17"/>
                    </a:lnTo>
                    <a:lnTo>
                      <a:pt x="63" y="50"/>
                    </a:lnTo>
                    <a:close/>
                    <a:moveTo>
                      <a:pt x="71" y="51"/>
                    </a:moveTo>
                    <a:lnTo>
                      <a:pt x="71" y="51"/>
                    </a:lnTo>
                    <a:lnTo>
                      <a:pt x="70" y="50"/>
                    </a:lnTo>
                    <a:lnTo>
                      <a:pt x="70" y="47"/>
                    </a:lnTo>
                    <a:lnTo>
                      <a:pt x="70" y="47"/>
                    </a:lnTo>
                    <a:lnTo>
                      <a:pt x="70" y="45"/>
                    </a:lnTo>
                    <a:lnTo>
                      <a:pt x="71" y="45"/>
                    </a:lnTo>
                    <a:lnTo>
                      <a:pt x="71" y="45"/>
                    </a:lnTo>
                    <a:lnTo>
                      <a:pt x="74" y="46"/>
                    </a:lnTo>
                    <a:lnTo>
                      <a:pt x="74" y="49"/>
                    </a:lnTo>
                    <a:lnTo>
                      <a:pt x="74" y="49"/>
                    </a:lnTo>
                    <a:lnTo>
                      <a:pt x="74" y="50"/>
                    </a:lnTo>
                    <a:lnTo>
                      <a:pt x="71" y="51"/>
                    </a:lnTo>
                    <a:lnTo>
                      <a:pt x="71" y="51"/>
                    </a:lnTo>
                    <a:close/>
                    <a:moveTo>
                      <a:pt x="71" y="39"/>
                    </a:moveTo>
                    <a:lnTo>
                      <a:pt x="71" y="39"/>
                    </a:lnTo>
                    <a:lnTo>
                      <a:pt x="70" y="37"/>
                    </a:lnTo>
                    <a:lnTo>
                      <a:pt x="70" y="35"/>
                    </a:lnTo>
                    <a:lnTo>
                      <a:pt x="70" y="35"/>
                    </a:lnTo>
                    <a:lnTo>
                      <a:pt x="70" y="34"/>
                    </a:lnTo>
                    <a:lnTo>
                      <a:pt x="71" y="32"/>
                    </a:lnTo>
                    <a:lnTo>
                      <a:pt x="71" y="32"/>
                    </a:lnTo>
                    <a:lnTo>
                      <a:pt x="74" y="34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4" y="39"/>
                    </a:lnTo>
                    <a:lnTo>
                      <a:pt x="71" y="39"/>
                    </a:lnTo>
                    <a:lnTo>
                      <a:pt x="71" y="39"/>
                    </a:lnTo>
                    <a:close/>
                    <a:moveTo>
                      <a:pt x="71" y="26"/>
                    </a:moveTo>
                    <a:lnTo>
                      <a:pt x="71" y="26"/>
                    </a:lnTo>
                    <a:lnTo>
                      <a:pt x="70" y="26"/>
                    </a:lnTo>
                    <a:lnTo>
                      <a:pt x="70" y="24"/>
                    </a:lnTo>
                    <a:lnTo>
                      <a:pt x="70" y="24"/>
                    </a:lnTo>
                    <a:lnTo>
                      <a:pt x="70" y="21"/>
                    </a:lnTo>
                    <a:lnTo>
                      <a:pt x="71" y="20"/>
                    </a:lnTo>
                    <a:lnTo>
                      <a:pt x="71" y="20"/>
                    </a:lnTo>
                    <a:lnTo>
                      <a:pt x="74" y="21"/>
                    </a:lnTo>
                    <a:lnTo>
                      <a:pt x="74" y="24"/>
                    </a:lnTo>
                    <a:lnTo>
                      <a:pt x="74" y="24"/>
                    </a:lnTo>
                    <a:lnTo>
                      <a:pt x="74" y="26"/>
                    </a:lnTo>
                    <a:lnTo>
                      <a:pt x="71" y="26"/>
                    </a:lnTo>
                    <a:lnTo>
                      <a:pt x="71" y="26"/>
                    </a:lnTo>
                    <a:close/>
                    <a:moveTo>
                      <a:pt x="81" y="52"/>
                    </a:moveTo>
                    <a:lnTo>
                      <a:pt x="76" y="51"/>
                    </a:lnTo>
                    <a:lnTo>
                      <a:pt x="76" y="45"/>
                    </a:lnTo>
                    <a:lnTo>
                      <a:pt x="81" y="46"/>
                    </a:lnTo>
                    <a:lnTo>
                      <a:pt x="81" y="52"/>
                    </a:lnTo>
                    <a:close/>
                    <a:moveTo>
                      <a:pt x="81" y="41"/>
                    </a:moveTo>
                    <a:lnTo>
                      <a:pt x="76" y="40"/>
                    </a:lnTo>
                    <a:lnTo>
                      <a:pt x="76" y="34"/>
                    </a:lnTo>
                    <a:lnTo>
                      <a:pt x="81" y="35"/>
                    </a:lnTo>
                    <a:lnTo>
                      <a:pt x="81" y="41"/>
                    </a:lnTo>
                    <a:close/>
                    <a:moveTo>
                      <a:pt x="167" y="68"/>
                    </a:moveTo>
                    <a:lnTo>
                      <a:pt x="87" y="53"/>
                    </a:lnTo>
                    <a:lnTo>
                      <a:pt x="87" y="41"/>
                    </a:lnTo>
                    <a:lnTo>
                      <a:pt x="167" y="55"/>
                    </a:lnTo>
                    <a:lnTo>
                      <a:pt x="167" y="68"/>
                    </a:lnTo>
                    <a:close/>
                    <a:moveTo>
                      <a:pt x="167" y="51"/>
                    </a:moveTo>
                    <a:lnTo>
                      <a:pt x="87" y="36"/>
                    </a:lnTo>
                    <a:lnTo>
                      <a:pt x="87" y="22"/>
                    </a:lnTo>
                    <a:lnTo>
                      <a:pt x="167" y="37"/>
                    </a:lnTo>
                    <a:lnTo>
                      <a:pt x="167" y="5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51">
                <a:extLst>
                  <a:ext uri="{FF2B5EF4-FFF2-40B4-BE49-F238E27FC236}">
                    <a16:creationId xmlns:a16="http://schemas.microsoft.com/office/drawing/2014/main" id="{D06B9FD4-59BE-418C-B631-FD183508A0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663" y="2365375"/>
                <a:ext cx="134938" cy="412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71" y="52"/>
                  </a:cxn>
                  <a:cxn ang="0">
                    <a:pos x="79" y="11"/>
                  </a:cxn>
                  <a:cxn ang="0">
                    <a:pos x="80" y="12"/>
                  </a:cxn>
                  <a:cxn ang="0">
                    <a:pos x="80" y="15"/>
                  </a:cxn>
                  <a:cxn ang="0">
                    <a:pos x="79" y="17"/>
                  </a:cxn>
                  <a:cxn ang="0">
                    <a:pos x="77" y="16"/>
                  </a:cxn>
                  <a:cxn ang="0">
                    <a:pos x="76" y="15"/>
                  </a:cxn>
                  <a:cxn ang="0">
                    <a:pos x="79" y="11"/>
                  </a:cxn>
                  <a:cxn ang="0">
                    <a:pos x="8" y="37"/>
                  </a:cxn>
                  <a:cxn ang="0">
                    <a:pos x="3" y="5"/>
                  </a:cxn>
                  <a:cxn ang="0">
                    <a:pos x="8" y="37"/>
                  </a:cxn>
                  <a:cxn ang="0">
                    <a:pos x="12" y="37"/>
                  </a:cxn>
                  <a:cxn ang="0">
                    <a:pos x="15" y="6"/>
                  </a:cxn>
                  <a:cxn ang="0">
                    <a:pos x="24" y="38"/>
                  </a:cxn>
                  <a:cxn ang="0">
                    <a:pos x="19" y="6"/>
                  </a:cxn>
                  <a:cxn ang="0">
                    <a:pos x="24" y="38"/>
                  </a:cxn>
                  <a:cxn ang="0">
                    <a:pos x="28" y="38"/>
                  </a:cxn>
                  <a:cxn ang="0">
                    <a:pos x="32" y="7"/>
                  </a:cxn>
                  <a:cxn ang="0">
                    <a:pos x="39" y="39"/>
                  </a:cxn>
                  <a:cxn ang="0">
                    <a:pos x="35" y="7"/>
                  </a:cxn>
                  <a:cxn ang="0">
                    <a:pos x="39" y="39"/>
                  </a:cxn>
                  <a:cxn ang="0">
                    <a:pos x="43" y="39"/>
                  </a:cxn>
                  <a:cxn ang="0">
                    <a:pos x="48" y="8"/>
                  </a:cxn>
                  <a:cxn ang="0">
                    <a:pos x="55" y="41"/>
                  </a:cxn>
                  <a:cxn ang="0">
                    <a:pos x="51" y="8"/>
                  </a:cxn>
                  <a:cxn ang="0">
                    <a:pos x="55" y="41"/>
                  </a:cxn>
                  <a:cxn ang="0">
                    <a:pos x="59" y="41"/>
                  </a:cxn>
                  <a:cxn ang="0">
                    <a:pos x="63" y="10"/>
                  </a:cxn>
                  <a:cxn ang="0">
                    <a:pos x="71" y="42"/>
                  </a:cxn>
                  <a:cxn ang="0">
                    <a:pos x="70" y="41"/>
                  </a:cxn>
                  <a:cxn ang="0">
                    <a:pos x="70" y="38"/>
                  </a:cxn>
                  <a:cxn ang="0">
                    <a:pos x="71" y="34"/>
                  </a:cxn>
                  <a:cxn ang="0">
                    <a:pos x="73" y="36"/>
                  </a:cxn>
                  <a:cxn ang="0">
                    <a:pos x="74" y="38"/>
                  </a:cxn>
                  <a:cxn ang="0">
                    <a:pos x="71" y="42"/>
                  </a:cxn>
                  <a:cxn ang="0">
                    <a:pos x="71" y="29"/>
                  </a:cxn>
                  <a:cxn ang="0">
                    <a:pos x="70" y="28"/>
                  </a:cxn>
                  <a:cxn ang="0">
                    <a:pos x="70" y="26"/>
                  </a:cxn>
                  <a:cxn ang="0">
                    <a:pos x="71" y="23"/>
                  </a:cxn>
                  <a:cxn ang="0">
                    <a:pos x="73" y="23"/>
                  </a:cxn>
                  <a:cxn ang="0">
                    <a:pos x="74" y="26"/>
                  </a:cxn>
                  <a:cxn ang="0">
                    <a:pos x="71" y="29"/>
                  </a:cxn>
                  <a:cxn ang="0">
                    <a:pos x="71" y="17"/>
                  </a:cxn>
                  <a:cxn ang="0">
                    <a:pos x="70" y="16"/>
                  </a:cxn>
                  <a:cxn ang="0">
                    <a:pos x="70" y="13"/>
                  </a:cxn>
                  <a:cxn ang="0">
                    <a:pos x="71" y="11"/>
                  </a:cxn>
                  <a:cxn ang="0">
                    <a:pos x="73" y="11"/>
                  </a:cxn>
                  <a:cxn ang="0">
                    <a:pos x="74" y="13"/>
                  </a:cxn>
                  <a:cxn ang="0">
                    <a:pos x="71" y="17"/>
                  </a:cxn>
                  <a:cxn ang="0">
                    <a:pos x="81" y="41"/>
                  </a:cxn>
                  <a:cxn ang="0">
                    <a:pos x="75" y="34"/>
                  </a:cxn>
                  <a:cxn ang="0">
                    <a:pos x="81" y="41"/>
                  </a:cxn>
                  <a:cxn ang="0">
                    <a:pos x="75" y="29"/>
                  </a:cxn>
                  <a:cxn ang="0">
                    <a:pos x="81" y="23"/>
                  </a:cxn>
                  <a:cxn ang="0">
                    <a:pos x="167" y="47"/>
                  </a:cxn>
                  <a:cxn ang="0">
                    <a:pos x="87" y="29"/>
                  </a:cxn>
                  <a:cxn ang="0">
                    <a:pos x="167" y="47"/>
                  </a:cxn>
                  <a:cxn ang="0">
                    <a:pos x="87" y="24"/>
                  </a:cxn>
                  <a:cxn ang="0">
                    <a:pos x="167" y="16"/>
                  </a:cxn>
                </a:cxnLst>
                <a:rect l="0" t="0" r="r" b="b"/>
                <a:pathLst>
                  <a:path w="171" h="52">
                    <a:moveTo>
                      <a:pt x="171" y="12"/>
                    </a:moveTo>
                    <a:lnTo>
                      <a:pt x="0" y="0"/>
                    </a:lnTo>
                    <a:lnTo>
                      <a:pt x="0" y="42"/>
                    </a:lnTo>
                    <a:lnTo>
                      <a:pt x="171" y="52"/>
                    </a:lnTo>
                    <a:lnTo>
                      <a:pt x="171" y="12"/>
                    </a:lnTo>
                    <a:close/>
                    <a:moveTo>
                      <a:pt x="79" y="11"/>
                    </a:moveTo>
                    <a:lnTo>
                      <a:pt x="79" y="11"/>
                    </a:lnTo>
                    <a:lnTo>
                      <a:pt x="80" y="12"/>
                    </a:lnTo>
                    <a:lnTo>
                      <a:pt x="80" y="15"/>
                    </a:lnTo>
                    <a:lnTo>
                      <a:pt x="80" y="15"/>
                    </a:lnTo>
                    <a:lnTo>
                      <a:pt x="80" y="17"/>
                    </a:lnTo>
                    <a:lnTo>
                      <a:pt x="79" y="17"/>
                    </a:lnTo>
                    <a:lnTo>
                      <a:pt x="79" y="17"/>
                    </a:lnTo>
                    <a:lnTo>
                      <a:pt x="77" y="16"/>
                    </a:lnTo>
                    <a:lnTo>
                      <a:pt x="76" y="15"/>
                    </a:lnTo>
                    <a:lnTo>
                      <a:pt x="76" y="15"/>
                    </a:lnTo>
                    <a:lnTo>
                      <a:pt x="77" y="12"/>
                    </a:lnTo>
                    <a:lnTo>
                      <a:pt x="79" y="11"/>
                    </a:lnTo>
                    <a:lnTo>
                      <a:pt x="79" y="11"/>
                    </a:lnTo>
                    <a:close/>
                    <a:moveTo>
                      <a:pt x="8" y="37"/>
                    </a:moveTo>
                    <a:lnTo>
                      <a:pt x="3" y="37"/>
                    </a:lnTo>
                    <a:lnTo>
                      <a:pt x="3" y="5"/>
                    </a:lnTo>
                    <a:lnTo>
                      <a:pt x="8" y="5"/>
                    </a:lnTo>
                    <a:lnTo>
                      <a:pt x="8" y="37"/>
                    </a:lnTo>
                    <a:close/>
                    <a:moveTo>
                      <a:pt x="15" y="38"/>
                    </a:moveTo>
                    <a:lnTo>
                      <a:pt x="12" y="37"/>
                    </a:lnTo>
                    <a:lnTo>
                      <a:pt x="12" y="6"/>
                    </a:lnTo>
                    <a:lnTo>
                      <a:pt x="15" y="6"/>
                    </a:lnTo>
                    <a:lnTo>
                      <a:pt x="15" y="38"/>
                    </a:lnTo>
                    <a:close/>
                    <a:moveTo>
                      <a:pt x="24" y="38"/>
                    </a:moveTo>
                    <a:lnTo>
                      <a:pt x="19" y="38"/>
                    </a:lnTo>
                    <a:lnTo>
                      <a:pt x="19" y="6"/>
                    </a:lnTo>
                    <a:lnTo>
                      <a:pt x="24" y="6"/>
                    </a:lnTo>
                    <a:lnTo>
                      <a:pt x="24" y="38"/>
                    </a:lnTo>
                    <a:close/>
                    <a:moveTo>
                      <a:pt x="32" y="38"/>
                    </a:moveTo>
                    <a:lnTo>
                      <a:pt x="28" y="38"/>
                    </a:lnTo>
                    <a:lnTo>
                      <a:pt x="28" y="7"/>
                    </a:lnTo>
                    <a:lnTo>
                      <a:pt x="32" y="7"/>
                    </a:lnTo>
                    <a:lnTo>
                      <a:pt x="32" y="38"/>
                    </a:lnTo>
                    <a:close/>
                    <a:moveTo>
                      <a:pt x="39" y="39"/>
                    </a:moveTo>
                    <a:lnTo>
                      <a:pt x="35" y="39"/>
                    </a:lnTo>
                    <a:lnTo>
                      <a:pt x="35" y="7"/>
                    </a:lnTo>
                    <a:lnTo>
                      <a:pt x="39" y="7"/>
                    </a:lnTo>
                    <a:lnTo>
                      <a:pt x="39" y="39"/>
                    </a:lnTo>
                    <a:close/>
                    <a:moveTo>
                      <a:pt x="48" y="39"/>
                    </a:moveTo>
                    <a:lnTo>
                      <a:pt x="43" y="39"/>
                    </a:lnTo>
                    <a:lnTo>
                      <a:pt x="43" y="7"/>
                    </a:lnTo>
                    <a:lnTo>
                      <a:pt x="48" y="8"/>
                    </a:lnTo>
                    <a:lnTo>
                      <a:pt x="48" y="39"/>
                    </a:lnTo>
                    <a:close/>
                    <a:moveTo>
                      <a:pt x="55" y="41"/>
                    </a:moveTo>
                    <a:lnTo>
                      <a:pt x="51" y="39"/>
                    </a:lnTo>
                    <a:lnTo>
                      <a:pt x="51" y="8"/>
                    </a:lnTo>
                    <a:lnTo>
                      <a:pt x="55" y="8"/>
                    </a:lnTo>
                    <a:lnTo>
                      <a:pt x="55" y="41"/>
                    </a:lnTo>
                    <a:close/>
                    <a:moveTo>
                      <a:pt x="63" y="41"/>
                    </a:moveTo>
                    <a:lnTo>
                      <a:pt x="59" y="41"/>
                    </a:lnTo>
                    <a:lnTo>
                      <a:pt x="59" y="8"/>
                    </a:lnTo>
                    <a:lnTo>
                      <a:pt x="63" y="10"/>
                    </a:lnTo>
                    <a:lnTo>
                      <a:pt x="63" y="41"/>
                    </a:lnTo>
                    <a:close/>
                    <a:moveTo>
                      <a:pt x="71" y="42"/>
                    </a:moveTo>
                    <a:lnTo>
                      <a:pt x="71" y="42"/>
                    </a:lnTo>
                    <a:lnTo>
                      <a:pt x="70" y="41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3" y="36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1" y="42"/>
                    </a:lnTo>
                    <a:close/>
                    <a:moveTo>
                      <a:pt x="71" y="29"/>
                    </a:moveTo>
                    <a:lnTo>
                      <a:pt x="71" y="29"/>
                    </a:lnTo>
                    <a:lnTo>
                      <a:pt x="70" y="28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70" y="23"/>
                    </a:lnTo>
                    <a:lnTo>
                      <a:pt x="71" y="23"/>
                    </a:lnTo>
                    <a:lnTo>
                      <a:pt x="71" y="23"/>
                    </a:lnTo>
                    <a:lnTo>
                      <a:pt x="73" y="23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3" y="28"/>
                    </a:lnTo>
                    <a:lnTo>
                      <a:pt x="71" y="29"/>
                    </a:lnTo>
                    <a:lnTo>
                      <a:pt x="71" y="29"/>
                    </a:lnTo>
                    <a:close/>
                    <a:moveTo>
                      <a:pt x="71" y="17"/>
                    </a:moveTo>
                    <a:lnTo>
                      <a:pt x="71" y="17"/>
                    </a:lnTo>
                    <a:lnTo>
                      <a:pt x="70" y="16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70" y="11"/>
                    </a:lnTo>
                    <a:lnTo>
                      <a:pt x="71" y="11"/>
                    </a:lnTo>
                    <a:lnTo>
                      <a:pt x="71" y="11"/>
                    </a:lnTo>
                    <a:lnTo>
                      <a:pt x="73" y="11"/>
                    </a:lnTo>
                    <a:lnTo>
                      <a:pt x="74" y="13"/>
                    </a:lnTo>
                    <a:lnTo>
                      <a:pt x="74" y="13"/>
                    </a:lnTo>
                    <a:lnTo>
                      <a:pt x="73" y="16"/>
                    </a:lnTo>
                    <a:lnTo>
                      <a:pt x="71" y="17"/>
                    </a:lnTo>
                    <a:lnTo>
                      <a:pt x="71" y="17"/>
                    </a:lnTo>
                    <a:close/>
                    <a:moveTo>
                      <a:pt x="81" y="41"/>
                    </a:moveTo>
                    <a:lnTo>
                      <a:pt x="75" y="41"/>
                    </a:lnTo>
                    <a:lnTo>
                      <a:pt x="75" y="34"/>
                    </a:lnTo>
                    <a:lnTo>
                      <a:pt x="81" y="36"/>
                    </a:lnTo>
                    <a:lnTo>
                      <a:pt x="81" y="41"/>
                    </a:lnTo>
                    <a:close/>
                    <a:moveTo>
                      <a:pt x="81" y="29"/>
                    </a:moveTo>
                    <a:lnTo>
                      <a:pt x="75" y="29"/>
                    </a:lnTo>
                    <a:lnTo>
                      <a:pt x="75" y="23"/>
                    </a:lnTo>
                    <a:lnTo>
                      <a:pt x="81" y="23"/>
                    </a:lnTo>
                    <a:lnTo>
                      <a:pt x="81" y="29"/>
                    </a:lnTo>
                    <a:close/>
                    <a:moveTo>
                      <a:pt x="167" y="47"/>
                    </a:moveTo>
                    <a:lnTo>
                      <a:pt x="87" y="42"/>
                    </a:lnTo>
                    <a:lnTo>
                      <a:pt x="87" y="29"/>
                    </a:lnTo>
                    <a:lnTo>
                      <a:pt x="167" y="34"/>
                    </a:lnTo>
                    <a:lnTo>
                      <a:pt x="167" y="47"/>
                    </a:lnTo>
                    <a:close/>
                    <a:moveTo>
                      <a:pt x="167" y="29"/>
                    </a:moveTo>
                    <a:lnTo>
                      <a:pt x="87" y="24"/>
                    </a:lnTo>
                    <a:lnTo>
                      <a:pt x="87" y="11"/>
                    </a:lnTo>
                    <a:lnTo>
                      <a:pt x="167" y="16"/>
                    </a:lnTo>
                    <a:lnTo>
                      <a:pt x="167" y="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6" name="Freeform 52">
                <a:extLst>
                  <a:ext uri="{FF2B5EF4-FFF2-40B4-BE49-F238E27FC236}">
                    <a16:creationId xmlns:a16="http://schemas.microsoft.com/office/drawing/2014/main" id="{7C5A2BAD-B368-4BBF-9D51-CAF556835B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663" y="2667000"/>
                <a:ext cx="134938" cy="39688"/>
              </a:xfrm>
              <a:custGeom>
                <a:avLst/>
                <a:gdLst/>
                <a:ahLst/>
                <a:cxnLst>
                  <a:cxn ang="0">
                    <a:pos x="0" y="7"/>
                  </a:cxn>
                  <a:cxn ang="0">
                    <a:pos x="171" y="39"/>
                  </a:cxn>
                  <a:cxn ang="0">
                    <a:pos x="79" y="9"/>
                  </a:cxn>
                  <a:cxn ang="0">
                    <a:pos x="80" y="11"/>
                  </a:cxn>
                  <a:cxn ang="0">
                    <a:pos x="80" y="13"/>
                  </a:cxn>
                  <a:cxn ang="0">
                    <a:pos x="79" y="16"/>
                  </a:cxn>
                  <a:cxn ang="0">
                    <a:pos x="77" y="16"/>
                  </a:cxn>
                  <a:cxn ang="0">
                    <a:pos x="76" y="13"/>
                  </a:cxn>
                  <a:cxn ang="0">
                    <a:pos x="79" y="9"/>
                  </a:cxn>
                  <a:cxn ang="0">
                    <a:pos x="8" y="44"/>
                  </a:cxn>
                  <a:cxn ang="0">
                    <a:pos x="3" y="12"/>
                  </a:cxn>
                  <a:cxn ang="0">
                    <a:pos x="8" y="44"/>
                  </a:cxn>
                  <a:cxn ang="0">
                    <a:pos x="12" y="44"/>
                  </a:cxn>
                  <a:cxn ang="0">
                    <a:pos x="15" y="12"/>
                  </a:cxn>
                  <a:cxn ang="0">
                    <a:pos x="24" y="43"/>
                  </a:cxn>
                  <a:cxn ang="0">
                    <a:pos x="19" y="12"/>
                  </a:cxn>
                  <a:cxn ang="0">
                    <a:pos x="24" y="43"/>
                  </a:cxn>
                  <a:cxn ang="0">
                    <a:pos x="28" y="43"/>
                  </a:cxn>
                  <a:cxn ang="0">
                    <a:pos x="32" y="11"/>
                  </a:cxn>
                  <a:cxn ang="0">
                    <a:pos x="39" y="43"/>
                  </a:cxn>
                  <a:cxn ang="0">
                    <a:pos x="35" y="11"/>
                  </a:cxn>
                  <a:cxn ang="0">
                    <a:pos x="39" y="43"/>
                  </a:cxn>
                  <a:cxn ang="0">
                    <a:pos x="43" y="42"/>
                  </a:cxn>
                  <a:cxn ang="0">
                    <a:pos x="48" y="11"/>
                  </a:cxn>
                  <a:cxn ang="0">
                    <a:pos x="55" y="42"/>
                  </a:cxn>
                  <a:cxn ang="0">
                    <a:pos x="51" y="11"/>
                  </a:cxn>
                  <a:cxn ang="0">
                    <a:pos x="55" y="42"/>
                  </a:cxn>
                  <a:cxn ang="0">
                    <a:pos x="59" y="42"/>
                  </a:cxn>
                  <a:cxn ang="0">
                    <a:pos x="63" y="9"/>
                  </a:cxn>
                  <a:cxn ang="0">
                    <a:pos x="71" y="40"/>
                  </a:cxn>
                  <a:cxn ang="0">
                    <a:pos x="70" y="39"/>
                  </a:cxn>
                  <a:cxn ang="0">
                    <a:pos x="70" y="38"/>
                  </a:cxn>
                  <a:cxn ang="0">
                    <a:pos x="71" y="34"/>
                  </a:cxn>
                  <a:cxn ang="0">
                    <a:pos x="73" y="36"/>
                  </a:cxn>
                  <a:cxn ang="0">
                    <a:pos x="74" y="37"/>
                  </a:cxn>
                  <a:cxn ang="0">
                    <a:pos x="71" y="40"/>
                  </a:cxn>
                  <a:cxn ang="0">
                    <a:pos x="71" y="29"/>
                  </a:cxn>
                  <a:cxn ang="0">
                    <a:pos x="70" y="28"/>
                  </a:cxn>
                  <a:cxn ang="0">
                    <a:pos x="70" y="26"/>
                  </a:cxn>
                  <a:cxn ang="0">
                    <a:pos x="71" y="22"/>
                  </a:cxn>
                  <a:cxn ang="0">
                    <a:pos x="73" y="23"/>
                  </a:cxn>
                  <a:cxn ang="0">
                    <a:pos x="74" y="26"/>
                  </a:cxn>
                  <a:cxn ang="0">
                    <a:pos x="71" y="29"/>
                  </a:cxn>
                  <a:cxn ang="0">
                    <a:pos x="71" y="17"/>
                  </a:cxn>
                  <a:cxn ang="0">
                    <a:pos x="70" y="16"/>
                  </a:cxn>
                  <a:cxn ang="0">
                    <a:pos x="70" y="13"/>
                  </a:cxn>
                  <a:cxn ang="0">
                    <a:pos x="71" y="9"/>
                  </a:cxn>
                  <a:cxn ang="0">
                    <a:pos x="73" y="11"/>
                  </a:cxn>
                  <a:cxn ang="0">
                    <a:pos x="74" y="13"/>
                  </a:cxn>
                  <a:cxn ang="0">
                    <a:pos x="71" y="17"/>
                  </a:cxn>
                  <a:cxn ang="0">
                    <a:pos x="81" y="39"/>
                  </a:cxn>
                  <a:cxn ang="0">
                    <a:pos x="75" y="34"/>
                  </a:cxn>
                  <a:cxn ang="0">
                    <a:pos x="81" y="39"/>
                  </a:cxn>
                  <a:cxn ang="0">
                    <a:pos x="75" y="28"/>
                  </a:cxn>
                  <a:cxn ang="0">
                    <a:pos x="81" y="22"/>
                  </a:cxn>
                  <a:cxn ang="0">
                    <a:pos x="167" y="36"/>
                  </a:cxn>
                  <a:cxn ang="0">
                    <a:pos x="87" y="27"/>
                  </a:cxn>
                  <a:cxn ang="0">
                    <a:pos x="167" y="36"/>
                  </a:cxn>
                  <a:cxn ang="0">
                    <a:pos x="87" y="22"/>
                  </a:cxn>
                  <a:cxn ang="0">
                    <a:pos x="167" y="4"/>
                  </a:cxn>
                </a:cxnLst>
                <a:rect l="0" t="0" r="r" b="b"/>
                <a:pathLst>
                  <a:path w="171" h="50">
                    <a:moveTo>
                      <a:pt x="171" y="0"/>
                    </a:moveTo>
                    <a:lnTo>
                      <a:pt x="0" y="7"/>
                    </a:lnTo>
                    <a:lnTo>
                      <a:pt x="0" y="50"/>
                    </a:lnTo>
                    <a:lnTo>
                      <a:pt x="171" y="39"/>
                    </a:lnTo>
                    <a:lnTo>
                      <a:pt x="171" y="0"/>
                    </a:lnTo>
                    <a:close/>
                    <a:moveTo>
                      <a:pt x="79" y="9"/>
                    </a:moveTo>
                    <a:lnTo>
                      <a:pt x="79" y="9"/>
                    </a:lnTo>
                    <a:lnTo>
                      <a:pt x="80" y="11"/>
                    </a:lnTo>
                    <a:lnTo>
                      <a:pt x="80" y="13"/>
                    </a:lnTo>
                    <a:lnTo>
                      <a:pt x="80" y="13"/>
                    </a:lnTo>
                    <a:lnTo>
                      <a:pt x="80" y="14"/>
                    </a:lnTo>
                    <a:lnTo>
                      <a:pt x="79" y="16"/>
                    </a:lnTo>
                    <a:lnTo>
                      <a:pt x="79" y="16"/>
                    </a:lnTo>
                    <a:lnTo>
                      <a:pt x="77" y="16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7" y="11"/>
                    </a:lnTo>
                    <a:lnTo>
                      <a:pt x="79" y="9"/>
                    </a:lnTo>
                    <a:lnTo>
                      <a:pt x="79" y="9"/>
                    </a:lnTo>
                    <a:close/>
                    <a:moveTo>
                      <a:pt x="8" y="44"/>
                    </a:moveTo>
                    <a:lnTo>
                      <a:pt x="3" y="44"/>
                    </a:lnTo>
                    <a:lnTo>
                      <a:pt x="3" y="12"/>
                    </a:lnTo>
                    <a:lnTo>
                      <a:pt x="8" y="12"/>
                    </a:lnTo>
                    <a:lnTo>
                      <a:pt x="8" y="44"/>
                    </a:lnTo>
                    <a:close/>
                    <a:moveTo>
                      <a:pt x="15" y="44"/>
                    </a:moveTo>
                    <a:lnTo>
                      <a:pt x="12" y="44"/>
                    </a:lnTo>
                    <a:lnTo>
                      <a:pt x="12" y="12"/>
                    </a:lnTo>
                    <a:lnTo>
                      <a:pt x="15" y="12"/>
                    </a:lnTo>
                    <a:lnTo>
                      <a:pt x="15" y="44"/>
                    </a:lnTo>
                    <a:close/>
                    <a:moveTo>
                      <a:pt x="24" y="43"/>
                    </a:moveTo>
                    <a:lnTo>
                      <a:pt x="19" y="43"/>
                    </a:lnTo>
                    <a:lnTo>
                      <a:pt x="19" y="12"/>
                    </a:lnTo>
                    <a:lnTo>
                      <a:pt x="24" y="12"/>
                    </a:lnTo>
                    <a:lnTo>
                      <a:pt x="24" y="43"/>
                    </a:lnTo>
                    <a:close/>
                    <a:moveTo>
                      <a:pt x="32" y="43"/>
                    </a:moveTo>
                    <a:lnTo>
                      <a:pt x="28" y="43"/>
                    </a:lnTo>
                    <a:lnTo>
                      <a:pt x="28" y="11"/>
                    </a:lnTo>
                    <a:lnTo>
                      <a:pt x="32" y="11"/>
                    </a:lnTo>
                    <a:lnTo>
                      <a:pt x="32" y="43"/>
                    </a:lnTo>
                    <a:close/>
                    <a:moveTo>
                      <a:pt x="39" y="43"/>
                    </a:moveTo>
                    <a:lnTo>
                      <a:pt x="35" y="43"/>
                    </a:lnTo>
                    <a:lnTo>
                      <a:pt x="35" y="11"/>
                    </a:lnTo>
                    <a:lnTo>
                      <a:pt x="39" y="11"/>
                    </a:lnTo>
                    <a:lnTo>
                      <a:pt x="39" y="43"/>
                    </a:lnTo>
                    <a:close/>
                    <a:moveTo>
                      <a:pt x="48" y="42"/>
                    </a:moveTo>
                    <a:lnTo>
                      <a:pt x="43" y="42"/>
                    </a:lnTo>
                    <a:lnTo>
                      <a:pt x="43" y="11"/>
                    </a:lnTo>
                    <a:lnTo>
                      <a:pt x="48" y="11"/>
                    </a:lnTo>
                    <a:lnTo>
                      <a:pt x="48" y="42"/>
                    </a:lnTo>
                    <a:close/>
                    <a:moveTo>
                      <a:pt x="55" y="42"/>
                    </a:moveTo>
                    <a:lnTo>
                      <a:pt x="51" y="42"/>
                    </a:lnTo>
                    <a:lnTo>
                      <a:pt x="51" y="11"/>
                    </a:lnTo>
                    <a:lnTo>
                      <a:pt x="55" y="9"/>
                    </a:lnTo>
                    <a:lnTo>
                      <a:pt x="55" y="42"/>
                    </a:lnTo>
                    <a:close/>
                    <a:moveTo>
                      <a:pt x="63" y="40"/>
                    </a:moveTo>
                    <a:lnTo>
                      <a:pt x="59" y="42"/>
                    </a:lnTo>
                    <a:lnTo>
                      <a:pt x="59" y="9"/>
                    </a:lnTo>
                    <a:lnTo>
                      <a:pt x="63" y="9"/>
                    </a:lnTo>
                    <a:lnTo>
                      <a:pt x="63" y="40"/>
                    </a:lnTo>
                    <a:close/>
                    <a:moveTo>
                      <a:pt x="71" y="40"/>
                    </a:moveTo>
                    <a:lnTo>
                      <a:pt x="71" y="40"/>
                    </a:lnTo>
                    <a:lnTo>
                      <a:pt x="70" y="39"/>
                    </a:lnTo>
                    <a:lnTo>
                      <a:pt x="70" y="38"/>
                    </a:lnTo>
                    <a:lnTo>
                      <a:pt x="70" y="38"/>
                    </a:lnTo>
                    <a:lnTo>
                      <a:pt x="70" y="36"/>
                    </a:lnTo>
                    <a:lnTo>
                      <a:pt x="71" y="34"/>
                    </a:lnTo>
                    <a:lnTo>
                      <a:pt x="71" y="34"/>
                    </a:lnTo>
                    <a:lnTo>
                      <a:pt x="73" y="36"/>
                    </a:lnTo>
                    <a:lnTo>
                      <a:pt x="74" y="37"/>
                    </a:lnTo>
                    <a:lnTo>
                      <a:pt x="74" y="37"/>
                    </a:lnTo>
                    <a:lnTo>
                      <a:pt x="73" y="39"/>
                    </a:lnTo>
                    <a:lnTo>
                      <a:pt x="71" y="40"/>
                    </a:lnTo>
                    <a:lnTo>
                      <a:pt x="71" y="40"/>
                    </a:lnTo>
                    <a:close/>
                    <a:moveTo>
                      <a:pt x="71" y="29"/>
                    </a:moveTo>
                    <a:lnTo>
                      <a:pt x="71" y="29"/>
                    </a:lnTo>
                    <a:lnTo>
                      <a:pt x="70" y="28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70" y="23"/>
                    </a:lnTo>
                    <a:lnTo>
                      <a:pt x="71" y="22"/>
                    </a:lnTo>
                    <a:lnTo>
                      <a:pt x="71" y="22"/>
                    </a:lnTo>
                    <a:lnTo>
                      <a:pt x="73" y="23"/>
                    </a:lnTo>
                    <a:lnTo>
                      <a:pt x="74" y="26"/>
                    </a:lnTo>
                    <a:lnTo>
                      <a:pt x="74" y="26"/>
                    </a:lnTo>
                    <a:lnTo>
                      <a:pt x="73" y="28"/>
                    </a:lnTo>
                    <a:lnTo>
                      <a:pt x="71" y="29"/>
                    </a:lnTo>
                    <a:lnTo>
                      <a:pt x="71" y="29"/>
                    </a:lnTo>
                    <a:close/>
                    <a:moveTo>
                      <a:pt x="71" y="17"/>
                    </a:moveTo>
                    <a:lnTo>
                      <a:pt x="71" y="17"/>
                    </a:lnTo>
                    <a:lnTo>
                      <a:pt x="70" y="16"/>
                    </a:lnTo>
                    <a:lnTo>
                      <a:pt x="70" y="13"/>
                    </a:lnTo>
                    <a:lnTo>
                      <a:pt x="70" y="13"/>
                    </a:lnTo>
                    <a:lnTo>
                      <a:pt x="70" y="11"/>
                    </a:lnTo>
                    <a:lnTo>
                      <a:pt x="71" y="9"/>
                    </a:lnTo>
                    <a:lnTo>
                      <a:pt x="71" y="9"/>
                    </a:lnTo>
                    <a:lnTo>
                      <a:pt x="73" y="11"/>
                    </a:lnTo>
                    <a:lnTo>
                      <a:pt x="74" y="13"/>
                    </a:lnTo>
                    <a:lnTo>
                      <a:pt x="74" y="13"/>
                    </a:lnTo>
                    <a:lnTo>
                      <a:pt x="73" y="16"/>
                    </a:lnTo>
                    <a:lnTo>
                      <a:pt x="71" y="17"/>
                    </a:lnTo>
                    <a:lnTo>
                      <a:pt x="71" y="17"/>
                    </a:lnTo>
                    <a:close/>
                    <a:moveTo>
                      <a:pt x="81" y="39"/>
                    </a:moveTo>
                    <a:lnTo>
                      <a:pt x="75" y="39"/>
                    </a:lnTo>
                    <a:lnTo>
                      <a:pt x="75" y="34"/>
                    </a:lnTo>
                    <a:lnTo>
                      <a:pt x="81" y="33"/>
                    </a:lnTo>
                    <a:lnTo>
                      <a:pt x="81" y="39"/>
                    </a:lnTo>
                    <a:close/>
                    <a:moveTo>
                      <a:pt x="81" y="28"/>
                    </a:moveTo>
                    <a:lnTo>
                      <a:pt x="75" y="28"/>
                    </a:lnTo>
                    <a:lnTo>
                      <a:pt x="75" y="22"/>
                    </a:lnTo>
                    <a:lnTo>
                      <a:pt x="81" y="22"/>
                    </a:lnTo>
                    <a:lnTo>
                      <a:pt x="81" y="28"/>
                    </a:lnTo>
                    <a:close/>
                    <a:moveTo>
                      <a:pt x="167" y="36"/>
                    </a:moveTo>
                    <a:lnTo>
                      <a:pt x="87" y="39"/>
                    </a:lnTo>
                    <a:lnTo>
                      <a:pt x="87" y="27"/>
                    </a:lnTo>
                    <a:lnTo>
                      <a:pt x="167" y="22"/>
                    </a:lnTo>
                    <a:lnTo>
                      <a:pt x="167" y="36"/>
                    </a:lnTo>
                    <a:close/>
                    <a:moveTo>
                      <a:pt x="167" y="17"/>
                    </a:moveTo>
                    <a:lnTo>
                      <a:pt x="87" y="22"/>
                    </a:lnTo>
                    <a:lnTo>
                      <a:pt x="87" y="8"/>
                    </a:lnTo>
                    <a:lnTo>
                      <a:pt x="167" y="4"/>
                    </a:lnTo>
                    <a:lnTo>
                      <a:pt x="167" y="1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53">
                <a:extLst>
                  <a:ext uri="{FF2B5EF4-FFF2-40B4-BE49-F238E27FC236}">
                    <a16:creationId xmlns:a16="http://schemas.microsoft.com/office/drawing/2014/main" id="{00C18F27-CDCA-46CA-8B0E-06416026F1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163" y="1914525"/>
                <a:ext cx="1098550" cy="882650"/>
              </a:xfrm>
              <a:custGeom>
                <a:avLst/>
                <a:gdLst/>
                <a:ahLst/>
                <a:cxnLst>
                  <a:cxn ang="0">
                    <a:pos x="1175" y="168"/>
                  </a:cxn>
                  <a:cxn ang="0">
                    <a:pos x="1094" y="179"/>
                  </a:cxn>
                  <a:cxn ang="0">
                    <a:pos x="1094" y="150"/>
                  </a:cxn>
                  <a:cxn ang="0">
                    <a:pos x="827" y="93"/>
                  </a:cxn>
                  <a:cxn ang="0">
                    <a:pos x="727" y="111"/>
                  </a:cxn>
                  <a:cxn ang="0">
                    <a:pos x="727" y="72"/>
                  </a:cxn>
                  <a:cxn ang="0">
                    <a:pos x="388" y="0"/>
                  </a:cxn>
                  <a:cxn ang="0">
                    <a:pos x="0" y="82"/>
                  </a:cxn>
                  <a:cxn ang="0">
                    <a:pos x="0" y="1081"/>
                  </a:cxn>
                  <a:cxn ang="0">
                    <a:pos x="388" y="1114"/>
                  </a:cxn>
                  <a:cxn ang="0">
                    <a:pos x="727" y="1086"/>
                  </a:cxn>
                  <a:cxn ang="0">
                    <a:pos x="727" y="1071"/>
                  </a:cxn>
                  <a:cxn ang="0">
                    <a:pos x="827" y="1078"/>
                  </a:cxn>
                  <a:cxn ang="0">
                    <a:pos x="827" y="1078"/>
                  </a:cxn>
                  <a:cxn ang="0">
                    <a:pos x="829" y="1078"/>
                  </a:cxn>
                  <a:cxn ang="0">
                    <a:pos x="829" y="1078"/>
                  </a:cxn>
                  <a:cxn ang="0">
                    <a:pos x="1094" y="1055"/>
                  </a:cxn>
                  <a:cxn ang="0">
                    <a:pos x="1094" y="1044"/>
                  </a:cxn>
                  <a:cxn ang="0">
                    <a:pos x="1170" y="1049"/>
                  </a:cxn>
                  <a:cxn ang="0">
                    <a:pos x="1385" y="1030"/>
                  </a:cxn>
                  <a:cxn ang="0">
                    <a:pos x="1385" y="214"/>
                  </a:cxn>
                  <a:cxn ang="0">
                    <a:pos x="1175" y="168"/>
                  </a:cxn>
                  <a:cxn ang="0">
                    <a:pos x="699" y="1050"/>
                  </a:cxn>
                  <a:cxn ang="0">
                    <a:pos x="421" y="1070"/>
                  </a:cxn>
                  <a:cxn ang="0">
                    <a:pos x="421" y="48"/>
                  </a:cxn>
                  <a:cxn ang="0">
                    <a:pos x="699" y="106"/>
                  </a:cxn>
                  <a:cxn ang="0">
                    <a:pos x="699" y="1050"/>
                  </a:cxn>
                  <a:cxn ang="0">
                    <a:pos x="1072" y="1023"/>
                  </a:cxn>
                  <a:cxn ang="0">
                    <a:pos x="853" y="1039"/>
                  </a:cxn>
                  <a:cxn ang="0">
                    <a:pos x="853" y="137"/>
                  </a:cxn>
                  <a:cxn ang="0">
                    <a:pos x="1072" y="181"/>
                  </a:cxn>
                  <a:cxn ang="0">
                    <a:pos x="1072" y="1023"/>
                  </a:cxn>
                  <a:cxn ang="0">
                    <a:pos x="1373" y="1002"/>
                  </a:cxn>
                  <a:cxn ang="0">
                    <a:pos x="1195" y="1014"/>
                  </a:cxn>
                  <a:cxn ang="0">
                    <a:pos x="1195" y="206"/>
                  </a:cxn>
                  <a:cxn ang="0">
                    <a:pos x="1373" y="242"/>
                  </a:cxn>
                  <a:cxn ang="0">
                    <a:pos x="1373" y="1002"/>
                  </a:cxn>
                </a:cxnLst>
                <a:rect l="0" t="0" r="r" b="b"/>
                <a:pathLst>
                  <a:path w="1385" h="1114">
                    <a:moveTo>
                      <a:pt x="1175" y="168"/>
                    </a:moveTo>
                    <a:lnTo>
                      <a:pt x="1094" y="179"/>
                    </a:lnTo>
                    <a:lnTo>
                      <a:pt x="1094" y="150"/>
                    </a:lnTo>
                    <a:lnTo>
                      <a:pt x="827" y="93"/>
                    </a:lnTo>
                    <a:lnTo>
                      <a:pt x="727" y="111"/>
                    </a:lnTo>
                    <a:lnTo>
                      <a:pt x="727" y="72"/>
                    </a:lnTo>
                    <a:lnTo>
                      <a:pt x="388" y="0"/>
                    </a:lnTo>
                    <a:lnTo>
                      <a:pt x="0" y="82"/>
                    </a:lnTo>
                    <a:lnTo>
                      <a:pt x="0" y="1081"/>
                    </a:lnTo>
                    <a:lnTo>
                      <a:pt x="388" y="1114"/>
                    </a:lnTo>
                    <a:lnTo>
                      <a:pt x="727" y="1086"/>
                    </a:lnTo>
                    <a:lnTo>
                      <a:pt x="727" y="1071"/>
                    </a:lnTo>
                    <a:lnTo>
                      <a:pt x="827" y="1078"/>
                    </a:lnTo>
                    <a:lnTo>
                      <a:pt x="827" y="1078"/>
                    </a:lnTo>
                    <a:lnTo>
                      <a:pt x="829" y="1078"/>
                    </a:lnTo>
                    <a:lnTo>
                      <a:pt x="829" y="1078"/>
                    </a:lnTo>
                    <a:lnTo>
                      <a:pt x="1094" y="1055"/>
                    </a:lnTo>
                    <a:lnTo>
                      <a:pt x="1094" y="1044"/>
                    </a:lnTo>
                    <a:lnTo>
                      <a:pt x="1170" y="1049"/>
                    </a:lnTo>
                    <a:lnTo>
                      <a:pt x="1385" y="1030"/>
                    </a:lnTo>
                    <a:lnTo>
                      <a:pt x="1385" y="214"/>
                    </a:lnTo>
                    <a:lnTo>
                      <a:pt x="1175" y="168"/>
                    </a:lnTo>
                    <a:close/>
                    <a:moveTo>
                      <a:pt x="699" y="1050"/>
                    </a:moveTo>
                    <a:lnTo>
                      <a:pt x="421" y="1070"/>
                    </a:lnTo>
                    <a:lnTo>
                      <a:pt x="421" y="48"/>
                    </a:lnTo>
                    <a:lnTo>
                      <a:pt x="699" y="106"/>
                    </a:lnTo>
                    <a:lnTo>
                      <a:pt x="699" y="1050"/>
                    </a:lnTo>
                    <a:close/>
                    <a:moveTo>
                      <a:pt x="1072" y="1023"/>
                    </a:moveTo>
                    <a:lnTo>
                      <a:pt x="853" y="1039"/>
                    </a:lnTo>
                    <a:lnTo>
                      <a:pt x="853" y="137"/>
                    </a:lnTo>
                    <a:lnTo>
                      <a:pt x="1072" y="181"/>
                    </a:lnTo>
                    <a:lnTo>
                      <a:pt x="1072" y="1023"/>
                    </a:lnTo>
                    <a:close/>
                    <a:moveTo>
                      <a:pt x="1373" y="1002"/>
                    </a:moveTo>
                    <a:lnTo>
                      <a:pt x="1195" y="1014"/>
                    </a:lnTo>
                    <a:lnTo>
                      <a:pt x="1195" y="206"/>
                    </a:lnTo>
                    <a:lnTo>
                      <a:pt x="1373" y="242"/>
                    </a:lnTo>
                    <a:lnTo>
                      <a:pt x="1373" y="100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54">
                <a:extLst>
                  <a:ext uri="{FF2B5EF4-FFF2-40B4-BE49-F238E27FC236}">
                    <a16:creationId xmlns:a16="http://schemas.microsoft.com/office/drawing/2014/main" id="{28793424-3D0E-4BAC-9045-21DFC231F1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39838" y="2089150"/>
                <a:ext cx="128588" cy="619125"/>
              </a:xfrm>
              <a:custGeom>
                <a:avLst/>
                <a:gdLst/>
                <a:ahLst/>
                <a:cxnLst>
                  <a:cxn ang="0">
                    <a:pos x="161" y="31"/>
                  </a:cxn>
                  <a:cxn ang="0">
                    <a:pos x="0" y="0"/>
                  </a:cxn>
                  <a:cxn ang="0">
                    <a:pos x="0" y="780"/>
                  </a:cxn>
                  <a:cxn ang="0">
                    <a:pos x="161" y="768"/>
                  </a:cxn>
                  <a:cxn ang="0">
                    <a:pos x="161" y="31"/>
                  </a:cxn>
                  <a:cxn ang="0">
                    <a:pos x="154" y="754"/>
                  </a:cxn>
                  <a:cxn ang="0">
                    <a:pos x="7" y="764"/>
                  </a:cxn>
                  <a:cxn ang="0">
                    <a:pos x="7" y="714"/>
                  </a:cxn>
                  <a:cxn ang="0">
                    <a:pos x="154" y="708"/>
                  </a:cxn>
                  <a:cxn ang="0">
                    <a:pos x="154" y="754"/>
                  </a:cxn>
                  <a:cxn ang="0">
                    <a:pos x="154" y="688"/>
                  </a:cxn>
                  <a:cxn ang="0">
                    <a:pos x="7" y="694"/>
                  </a:cxn>
                  <a:cxn ang="0">
                    <a:pos x="7" y="644"/>
                  </a:cxn>
                  <a:cxn ang="0">
                    <a:pos x="154" y="642"/>
                  </a:cxn>
                  <a:cxn ang="0">
                    <a:pos x="154" y="688"/>
                  </a:cxn>
                  <a:cxn ang="0">
                    <a:pos x="154" y="622"/>
                  </a:cxn>
                  <a:cxn ang="0">
                    <a:pos x="7" y="624"/>
                  </a:cxn>
                  <a:cxn ang="0">
                    <a:pos x="7" y="575"/>
                  </a:cxn>
                  <a:cxn ang="0">
                    <a:pos x="154" y="575"/>
                  </a:cxn>
                  <a:cxn ang="0">
                    <a:pos x="154" y="622"/>
                  </a:cxn>
                  <a:cxn ang="0">
                    <a:pos x="154" y="556"/>
                  </a:cxn>
                  <a:cxn ang="0">
                    <a:pos x="7" y="554"/>
                  </a:cxn>
                  <a:cxn ang="0">
                    <a:pos x="7" y="505"/>
                  </a:cxn>
                  <a:cxn ang="0">
                    <a:pos x="154" y="509"/>
                  </a:cxn>
                  <a:cxn ang="0">
                    <a:pos x="154" y="556"/>
                  </a:cxn>
                  <a:cxn ang="0">
                    <a:pos x="154" y="489"/>
                  </a:cxn>
                  <a:cxn ang="0">
                    <a:pos x="7" y="484"/>
                  </a:cxn>
                  <a:cxn ang="0">
                    <a:pos x="7" y="436"/>
                  </a:cxn>
                  <a:cxn ang="0">
                    <a:pos x="154" y="443"/>
                  </a:cxn>
                  <a:cxn ang="0">
                    <a:pos x="154" y="489"/>
                  </a:cxn>
                  <a:cxn ang="0">
                    <a:pos x="154" y="423"/>
                  </a:cxn>
                  <a:cxn ang="0">
                    <a:pos x="7" y="415"/>
                  </a:cxn>
                  <a:cxn ang="0">
                    <a:pos x="7" y="366"/>
                  </a:cxn>
                  <a:cxn ang="0">
                    <a:pos x="154" y="376"/>
                  </a:cxn>
                  <a:cxn ang="0">
                    <a:pos x="154" y="423"/>
                  </a:cxn>
                  <a:cxn ang="0">
                    <a:pos x="154" y="358"/>
                  </a:cxn>
                  <a:cxn ang="0">
                    <a:pos x="7" y="345"/>
                  </a:cxn>
                  <a:cxn ang="0">
                    <a:pos x="7" y="297"/>
                  </a:cxn>
                  <a:cxn ang="0">
                    <a:pos x="154" y="310"/>
                  </a:cxn>
                  <a:cxn ang="0">
                    <a:pos x="154" y="358"/>
                  </a:cxn>
                  <a:cxn ang="0">
                    <a:pos x="154" y="291"/>
                  </a:cxn>
                  <a:cxn ang="0">
                    <a:pos x="7" y="276"/>
                  </a:cxn>
                  <a:cxn ang="0">
                    <a:pos x="7" y="226"/>
                  </a:cxn>
                  <a:cxn ang="0">
                    <a:pos x="154" y="245"/>
                  </a:cxn>
                  <a:cxn ang="0">
                    <a:pos x="154" y="291"/>
                  </a:cxn>
                  <a:cxn ang="0">
                    <a:pos x="154" y="225"/>
                  </a:cxn>
                  <a:cxn ang="0">
                    <a:pos x="7" y="206"/>
                  </a:cxn>
                  <a:cxn ang="0">
                    <a:pos x="7" y="156"/>
                  </a:cxn>
                  <a:cxn ang="0">
                    <a:pos x="154" y="178"/>
                  </a:cxn>
                  <a:cxn ang="0">
                    <a:pos x="154" y="225"/>
                  </a:cxn>
                  <a:cxn ang="0">
                    <a:pos x="154" y="159"/>
                  </a:cxn>
                  <a:cxn ang="0">
                    <a:pos x="7" y="137"/>
                  </a:cxn>
                  <a:cxn ang="0">
                    <a:pos x="7" y="87"/>
                  </a:cxn>
                  <a:cxn ang="0">
                    <a:pos x="154" y="112"/>
                  </a:cxn>
                  <a:cxn ang="0">
                    <a:pos x="154" y="159"/>
                  </a:cxn>
                  <a:cxn ang="0">
                    <a:pos x="154" y="92"/>
                  </a:cxn>
                  <a:cxn ang="0">
                    <a:pos x="7" y="67"/>
                  </a:cxn>
                  <a:cxn ang="0">
                    <a:pos x="7" y="17"/>
                  </a:cxn>
                  <a:cxn ang="0">
                    <a:pos x="154" y="46"/>
                  </a:cxn>
                  <a:cxn ang="0">
                    <a:pos x="154" y="92"/>
                  </a:cxn>
                </a:cxnLst>
                <a:rect l="0" t="0" r="r" b="b"/>
                <a:pathLst>
                  <a:path w="161" h="780">
                    <a:moveTo>
                      <a:pt x="161" y="31"/>
                    </a:moveTo>
                    <a:lnTo>
                      <a:pt x="0" y="0"/>
                    </a:lnTo>
                    <a:lnTo>
                      <a:pt x="0" y="780"/>
                    </a:lnTo>
                    <a:lnTo>
                      <a:pt x="161" y="768"/>
                    </a:lnTo>
                    <a:lnTo>
                      <a:pt x="161" y="31"/>
                    </a:lnTo>
                    <a:close/>
                    <a:moveTo>
                      <a:pt x="154" y="754"/>
                    </a:moveTo>
                    <a:lnTo>
                      <a:pt x="7" y="764"/>
                    </a:lnTo>
                    <a:lnTo>
                      <a:pt x="7" y="714"/>
                    </a:lnTo>
                    <a:lnTo>
                      <a:pt x="154" y="708"/>
                    </a:lnTo>
                    <a:lnTo>
                      <a:pt x="154" y="754"/>
                    </a:lnTo>
                    <a:close/>
                    <a:moveTo>
                      <a:pt x="154" y="688"/>
                    </a:moveTo>
                    <a:lnTo>
                      <a:pt x="7" y="694"/>
                    </a:lnTo>
                    <a:lnTo>
                      <a:pt x="7" y="644"/>
                    </a:lnTo>
                    <a:lnTo>
                      <a:pt x="154" y="642"/>
                    </a:lnTo>
                    <a:lnTo>
                      <a:pt x="154" y="688"/>
                    </a:lnTo>
                    <a:close/>
                    <a:moveTo>
                      <a:pt x="154" y="622"/>
                    </a:moveTo>
                    <a:lnTo>
                      <a:pt x="7" y="624"/>
                    </a:lnTo>
                    <a:lnTo>
                      <a:pt x="7" y="575"/>
                    </a:lnTo>
                    <a:lnTo>
                      <a:pt x="154" y="575"/>
                    </a:lnTo>
                    <a:lnTo>
                      <a:pt x="154" y="622"/>
                    </a:lnTo>
                    <a:close/>
                    <a:moveTo>
                      <a:pt x="154" y="556"/>
                    </a:moveTo>
                    <a:lnTo>
                      <a:pt x="7" y="554"/>
                    </a:lnTo>
                    <a:lnTo>
                      <a:pt x="7" y="505"/>
                    </a:lnTo>
                    <a:lnTo>
                      <a:pt x="154" y="509"/>
                    </a:lnTo>
                    <a:lnTo>
                      <a:pt x="154" y="556"/>
                    </a:lnTo>
                    <a:close/>
                    <a:moveTo>
                      <a:pt x="154" y="489"/>
                    </a:moveTo>
                    <a:lnTo>
                      <a:pt x="7" y="484"/>
                    </a:lnTo>
                    <a:lnTo>
                      <a:pt x="7" y="436"/>
                    </a:lnTo>
                    <a:lnTo>
                      <a:pt x="154" y="443"/>
                    </a:lnTo>
                    <a:lnTo>
                      <a:pt x="154" y="489"/>
                    </a:lnTo>
                    <a:close/>
                    <a:moveTo>
                      <a:pt x="154" y="423"/>
                    </a:moveTo>
                    <a:lnTo>
                      <a:pt x="7" y="415"/>
                    </a:lnTo>
                    <a:lnTo>
                      <a:pt x="7" y="366"/>
                    </a:lnTo>
                    <a:lnTo>
                      <a:pt x="154" y="376"/>
                    </a:lnTo>
                    <a:lnTo>
                      <a:pt x="154" y="423"/>
                    </a:lnTo>
                    <a:close/>
                    <a:moveTo>
                      <a:pt x="154" y="358"/>
                    </a:moveTo>
                    <a:lnTo>
                      <a:pt x="7" y="345"/>
                    </a:lnTo>
                    <a:lnTo>
                      <a:pt x="7" y="297"/>
                    </a:lnTo>
                    <a:lnTo>
                      <a:pt x="154" y="310"/>
                    </a:lnTo>
                    <a:lnTo>
                      <a:pt x="154" y="358"/>
                    </a:lnTo>
                    <a:close/>
                    <a:moveTo>
                      <a:pt x="154" y="291"/>
                    </a:moveTo>
                    <a:lnTo>
                      <a:pt x="7" y="276"/>
                    </a:lnTo>
                    <a:lnTo>
                      <a:pt x="7" y="226"/>
                    </a:lnTo>
                    <a:lnTo>
                      <a:pt x="154" y="245"/>
                    </a:lnTo>
                    <a:lnTo>
                      <a:pt x="154" y="291"/>
                    </a:lnTo>
                    <a:close/>
                    <a:moveTo>
                      <a:pt x="154" y="225"/>
                    </a:moveTo>
                    <a:lnTo>
                      <a:pt x="7" y="206"/>
                    </a:lnTo>
                    <a:lnTo>
                      <a:pt x="7" y="156"/>
                    </a:lnTo>
                    <a:lnTo>
                      <a:pt x="154" y="178"/>
                    </a:lnTo>
                    <a:lnTo>
                      <a:pt x="154" y="225"/>
                    </a:lnTo>
                    <a:close/>
                    <a:moveTo>
                      <a:pt x="154" y="159"/>
                    </a:moveTo>
                    <a:lnTo>
                      <a:pt x="7" y="137"/>
                    </a:lnTo>
                    <a:lnTo>
                      <a:pt x="7" y="87"/>
                    </a:lnTo>
                    <a:lnTo>
                      <a:pt x="154" y="112"/>
                    </a:lnTo>
                    <a:lnTo>
                      <a:pt x="154" y="159"/>
                    </a:lnTo>
                    <a:close/>
                    <a:moveTo>
                      <a:pt x="154" y="92"/>
                    </a:moveTo>
                    <a:lnTo>
                      <a:pt x="7" y="67"/>
                    </a:lnTo>
                    <a:lnTo>
                      <a:pt x="7" y="17"/>
                    </a:lnTo>
                    <a:lnTo>
                      <a:pt x="154" y="46"/>
                    </a:lnTo>
                    <a:lnTo>
                      <a:pt x="154" y="9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55">
                <a:extLst>
                  <a:ext uri="{FF2B5EF4-FFF2-40B4-BE49-F238E27FC236}">
                    <a16:creationId xmlns:a16="http://schemas.microsoft.com/office/drawing/2014/main" id="{141AB541-EA4B-4ED3-B67B-50831204F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163763"/>
                <a:ext cx="109538" cy="46038"/>
              </a:xfrm>
              <a:custGeom>
                <a:avLst/>
                <a:gdLst/>
                <a:ahLst/>
                <a:cxnLst>
                  <a:cxn ang="0">
                    <a:pos x="138" y="24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138" y="60"/>
                  </a:cxn>
                  <a:cxn ang="0">
                    <a:pos x="138" y="24"/>
                  </a:cxn>
                </a:cxnLst>
                <a:rect l="0" t="0" r="r" b="b"/>
                <a:pathLst>
                  <a:path w="138" h="60">
                    <a:moveTo>
                      <a:pt x="138" y="24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138" y="60"/>
                    </a:lnTo>
                    <a:lnTo>
                      <a:pt x="13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56">
                <a:extLst>
                  <a:ext uri="{FF2B5EF4-FFF2-40B4-BE49-F238E27FC236}">
                    <a16:creationId xmlns:a16="http://schemas.microsoft.com/office/drawing/2014/main" id="{95EE61D8-B3BB-496B-9315-B1761B1E5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217738"/>
                <a:ext cx="109538" cy="44450"/>
              </a:xfrm>
              <a:custGeom>
                <a:avLst/>
                <a:gdLst/>
                <a:ahLst/>
                <a:cxnLst>
                  <a:cxn ang="0">
                    <a:pos x="138" y="20"/>
                  </a:cxn>
                  <a:cxn ang="0">
                    <a:pos x="0" y="0"/>
                  </a:cxn>
                  <a:cxn ang="0">
                    <a:pos x="0" y="38"/>
                  </a:cxn>
                  <a:cxn ang="0">
                    <a:pos x="138" y="56"/>
                  </a:cxn>
                  <a:cxn ang="0">
                    <a:pos x="138" y="20"/>
                  </a:cxn>
                </a:cxnLst>
                <a:rect l="0" t="0" r="r" b="b"/>
                <a:pathLst>
                  <a:path w="138" h="56">
                    <a:moveTo>
                      <a:pt x="138" y="2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138" y="56"/>
                    </a:lnTo>
                    <a:lnTo>
                      <a:pt x="13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57">
                <a:extLst>
                  <a:ext uri="{FF2B5EF4-FFF2-40B4-BE49-F238E27FC236}">
                    <a16:creationId xmlns:a16="http://schemas.microsoft.com/office/drawing/2014/main" id="{C43B819A-214A-400B-9EDB-5B7B3BDDF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273300"/>
                <a:ext cx="109538" cy="42863"/>
              </a:xfrm>
              <a:custGeom>
                <a:avLst/>
                <a:gdLst/>
                <a:ahLst/>
                <a:cxnLst>
                  <a:cxn ang="0">
                    <a:pos x="138" y="16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138" y="54"/>
                  </a:cxn>
                  <a:cxn ang="0">
                    <a:pos x="138" y="16"/>
                  </a:cxn>
                </a:cxnLst>
                <a:rect l="0" t="0" r="r" b="b"/>
                <a:pathLst>
                  <a:path w="138" h="54">
                    <a:moveTo>
                      <a:pt x="138" y="16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138" y="54"/>
                    </a:lnTo>
                    <a:lnTo>
                      <a:pt x="13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58">
                <a:extLst>
                  <a:ext uri="{FF2B5EF4-FFF2-40B4-BE49-F238E27FC236}">
                    <a16:creationId xmlns:a16="http://schemas.microsoft.com/office/drawing/2014/main" id="{45F15EDC-7E56-4AE2-B50D-B0682BBC7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328863"/>
                <a:ext cx="109538" cy="39688"/>
              </a:xfrm>
              <a:custGeom>
                <a:avLst/>
                <a:gdLst/>
                <a:ahLst/>
                <a:cxnLst>
                  <a:cxn ang="0">
                    <a:pos x="138" y="13"/>
                  </a:cxn>
                  <a:cxn ang="0">
                    <a:pos x="0" y="0"/>
                  </a:cxn>
                  <a:cxn ang="0">
                    <a:pos x="0" y="38"/>
                  </a:cxn>
                  <a:cxn ang="0">
                    <a:pos x="138" y="49"/>
                  </a:cxn>
                  <a:cxn ang="0">
                    <a:pos x="138" y="13"/>
                  </a:cxn>
                </a:cxnLst>
                <a:rect l="0" t="0" r="r" b="b"/>
                <a:pathLst>
                  <a:path w="138" h="49">
                    <a:moveTo>
                      <a:pt x="138" y="13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138" y="49"/>
                    </a:lnTo>
                    <a:lnTo>
                      <a:pt x="138" y="1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3" name="Freeform 59">
                <a:extLst>
                  <a:ext uri="{FF2B5EF4-FFF2-40B4-BE49-F238E27FC236}">
                    <a16:creationId xmlns:a16="http://schemas.microsoft.com/office/drawing/2014/main" id="{CE6AE841-9C61-4BBE-B6F0-CD437BAA0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438400"/>
                <a:ext cx="109538" cy="34925"/>
              </a:xfrm>
              <a:custGeom>
                <a:avLst/>
                <a:gdLst/>
                <a:ahLst/>
                <a:cxnLst>
                  <a:cxn ang="0">
                    <a:pos x="138" y="7"/>
                  </a:cxn>
                  <a:cxn ang="0">
                    <a:pos x="0" y="0"/>
                  </a:cxn>
                  <a:cxn ang="0">
                    <a:pos x="0" y="38"/>
                  </a:cxn>
                  <a:cxn ang="0">
                    <a:pos x="138" y="43"/>
                  </a:cxn>
                  <a:cxn ang="0">
                    <a:pos x="138" y="7"/>
                  </a:cxn>
                </a:cxnLst>
                <a:rect l="0" t="0" r="r" b="b"/>
                <a:pathLst>
                  <a:path w="138" h="43">
                    <a:moveTo>
                      <a:pt x="138" y="7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138" y="43"/>
                    </a:lnTo>
                    <a:lnTo>
                      <a:pt x="138" y="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4" name="Freeform 60">
                <a:extLst>
                  <a:ext uri="{FF2B5EF4-FFF2-40B4-BE49-F238E27FC236}">
                    <a16:creationId xmlns:a16="http://schemas.microsoft.com/office/drawing/2014/main" id="{9B2FD3E6-A92D-466A-8D7B-7986DACB8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493963"/>
                <a:ext cx="109538" cy="31750"/>
              </a:xfrm>
              <a:custGeom>
                <a:avLst/>
                <a:gdLst/>
                <a:ahLst/>
                <a:cxnLst>
                  <a:cxn ang="0">
                    <a:pos x="138" y="4"/>
                  </a:cxn>
                  <a:cxn ang="0">
                    <a:pos x="0" y="0"/>
                  </a:cxn>
                  <a:cxn ang="0">
                    <a:pos x="0" y="39"/>
                  </a:cxn>
                  <a:cxn ang="0">
                    <a:pos x="138" y="40"/>
                  </a:cxn>
                  <a:cxn ang="0">
                    <a:pos x="138" y="4"/>
                  </a:cxn>
                </a:cxnLst>
                <a:rect l="0" t="0" r="r" b="b"/>
                <a:pathLst>
                  <a:path w="138" h="40">
                    <a:moveTo>
                      <a:pt x="138" y="4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138" y="40"/>
                    </a:lnTo>
                    <a:lnTo>
                      <a:pt x="13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5" name="Freeform 61">
                <a:extLst>
                  <a:ext uri="{FF2B5EF4-FFF2-40B4-BE49-F238E27FC236}">
                    <a16:creationId xmlns:a16="http://schemas.microsoft.com/office/drawing/2014/main" id="{A7AF17DD-78A1-4D33-BD94-A90141E7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549525"/>
                <a:ext cx="109538" cy="30163"/>
              </a:xfrm>
              <a:custGeom>
                <a:avLst/>
                <a:gdLst/>
                <a:ahLst/>
                <a:cxnLst>
                  <a:cxn ang="0">
                    <a:pos x="138" y="0"/>
                  </a:cxn>
                  <a:cxn ang="0">
                    <a:pos x="0" y="0"/>
                  </a:cxn>
                  <a:cxn ang="0">
                    <a:pos x="0" y="38"/>
                  </a:cxn>
                  <a:cxn ang="0">
                    <a:pos x="138" y="37"/>
                  </a:cxn>
                  <a:cxn ang="0">
                    <a:pos x="138" y="0"/>
                  </a:cxn>
                </a:cxnLst>
                <a:rect l="0" t="0" r="r" b="b"/>
                <a:pathLst>
                  <a:path w="138" h="38">
                    <a:moveTo>
                      <a:pt x="138" y="0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138" y="37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6" name="Freeform 62">
                <a:extLst>
                  <a:ext uri="{FF2B5EF4-FFF2-40B4-BE49-F238E27FC236}">
                    <a16:creationId xmlns:a16="http://schemas.microsoft.com/office/drawing/2014/main" id="{78FC952D-E737-4B96-9D5C-CB38488AC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2601913"/>
                <a:ext cx="109538" cy="33338"/>
              </a:xfrm>
              <a:custGeom>
                <a:avLst/>
                <a:gdLst/>
                <a:ahLst/>
                <a:cxnLst>
                  <a:cxn ang="0">
                    <a:pos x="138" y="0"/>
                  </a:cxn>
                  <a:cxn ang="0">
                    <a:pos x="0" y="2"/>
                  </a:cxn>
                  <a:cxn ang="0">
                    <a:pos x="0" y="41"/>
                  </a:cxn>
                  <a:cxn ang="0">
                    <a:pos x="138" y="36"/>
                  </a:cxn>
                  <a:cxn ang="0">
                    <a:pos x="138" y="0"/>
                  </a:cxn>
                </a:cxnLst>
                <a:rect l="0" t="0" r="r" b="b"/>
                <a:pathLst>
                  <a:path w="138" h="41">
                    <a:moveTo>
                      <a:pt x="138" y="0"/>
                    </a:moveTo>
                    <a:lnTo>
                      <a:pt x="0" y="2"/>
                    </a:lnTo>
                    <a:lnTo>
                      <a:pt x="0" y="41"/>
                    </a:lnTo>
                    <a:lnTo>
                      <a:pt x="138" y="36"/>
                    </a:lnTo>
                    <a:lnTo>
                      <a:pt x="1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7" name="Freeform 63">
                <a:extLst>
                  <a:ext uri="{FF2B5EF4-FFF2-40B4-BE49-F238E27FC236}">
                    <a16:creationId xmlns:a16="http://schemas.microsoft.com/office/drawing/2014/main" id="{32975CB8-BFE6-4ABA-8221-5AD3D72966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363" y="2108200"/>
                <a:ext cx="109538" cy="49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8" y="63"/>
                  </a:cxn>
                  <a:cxn ang="0">
                    <a:pos x="63" y="17"/>
                  </a:cxn>
                  <a:cxn ang="0">
                    <a:pos x="65" y="18"/>
                  </a:cxn>
                  <a:cxn ang="0">
                    <a:pos x="65" y="21"/>
                  </a:cxn>
                  <a:cxn ang="0">
                    <a:pos x="63" y="23"/>
                  </a:cxn>
                  <a:cxn ang="0">
                    <a:pos x="62" y="22"/>
                  </a:cxn>
                  <a:cxn ang="0">
                    <a:pos x="62" y="20"/>
                  </a:cxn>
                  <a:cxn ang="0">
                    <a:pos x="63" y="17"/>
                  </a:cxn>
                  <a:cxn ang="0">
                    <a:pos x="6" y="34"/>
                  </a:cxn>
                  <a:cxn ang="0">
                    <a:pos x="3" y="5"/>
                  </a:cxn>
                  <a:cxn ang="0">
                    <a:pos x="6" y="34"/>
                  </a:cxn>
                  <a:cxn ang="0">
                    <a:pos x="10" y="34"/>
                  </a:cxn>
                  <a:cxn ang="0">
                    <a:pos x="12" y="7"/>
                  </a:cxn>
                  <a:cxn ang="0">
                    <a:pos x="19" y="37"/>
                  </a:cxn>
                  <a:cxn ang="0">
                    <a:pos x="16" y="7"/>
                  </a:cxn>
                  <a:cxn ang="0">
                    <a:pos x="19" y="37"/>
                  </a:cxn>
                  <a:cxn ang="0">
                    <a:pos x="22" y="37"/>
                  </a:cxn>
                  <a:cxn ang="0">
                    <a:pos x="25" y="10"/>
                  </a:cxn>
                  <a:cxn ang="0">
                    <a:pos x="32" y="39"/>
                  </a:cxn>
                  <a:cxn ang="0">
                    <a:pos x="29" y="10"/>
                  </a:cxn>
                  <a:cxn ang="0">
                    <a:pos x="32" y="39"/>
                  </a:cxn>
                  <a:cxn ang="0">
                    <a:pos x="35" y="39"/>
                  </a:cxn>
                  <a:cxn ang="0">
                    <a:pos x="39" y="12"/>
                  </a:cxn>
                  <a:cxn ang="0">
                    <a:pos x="45" y="41"/>
                  </a:cxn>
                  <a:cxn ang="0">
                    <a:pos x="41" y="12"/>
                  </a:cxn>
                  <a:cxn ang="0">
                    <a:pos x="45" y="41"/>
                  </a:cxn>
                  <a:cxn ang="0">
                    <a:pos x="47" y="42"/>
                  </a:cxn>
                  <a:cxn ang="0">
                    <a:pos x="51" y="15"/>
                  </a:cxn>
                  <a:cxn ang="0">
                    <a:pos x="58" y="44"/>
                  </a:cxn>
                  <a:cxn ang="0">
                    <a:pos x="57" y="43"/>
                  </a:cxn>
                  <a:cxn ang="0">
                    <a:pos x="56" y="41"/>
                  </a:cxn>
                  <a:cxn ang="0">
                    <a:pos x="58" y="38"/>
                  </a:cxn>
                  <a:cxn ang="0">
                    <a:pos x="58" y="39"/>
                  </a:cxn>
                  <a:cxn ang="0">
                    <a:pos x="60" y="41"/>
                  </a:cxn>
                  <a:cxn ang="0">
                    <a:pos x="58" y="44"/>
                  </a:cxn>
                  <a:cxn ang="0">
                    <a:pos x="58" y="33"/>
                  </a:cxn>
                  <a:cxn ang="0">
                    <a:pos x="57" y="32"/>
                  </a:cxn>
                  <a:cxn ang="0">
                    <a:pos x="56" y="29"/>
                  </a:cxn>
                  <a:cxn ang="0">
                    <a:pos x="58" y="27"/>
                  </a:cxn>
                  <a:cxn ang="0">
                    <a:pos x="58" y="28"/>
                  </a:cxn>
                  <a:cxn ang="0">
                    <a:pos x="60" y="31"/>
                  </a:cxn>
                  <a:cxn ang="0">
                    <a:pos x="58" y="33"/>
                  </a:cxn>
                  <a:cxn ang="0">
                    <a:pos x="58" y="22"/>
                  </a:cxn>
                  <a:cxn ang="0">
                    <a:pos x="57" y="21"/>
                  </a:cxn>
                  <a:cxn ang="0">
                    <a:pos x="56" y="18"/>
                  </a:cxn>
                  <a:cxn ang="0">
                    <a:pos x="58" y="16"/>
                  </a:cxn>
                  <a:cxn ang="0">
                    <a:pos x="58" y="17"/>
                  </a:cxn>
                  <a:cxn ang="0">
                    <a:pos x="60" y="20"/>
                  </a:cxn>
                  <a:cxn ang="0">
                    <a:pos x="58" y="22"/>
                  </a:cxn>
                  <a:cxn ang="0">
                    <a:pos x="66" y="44"/>
                  </a:cxn>
                  <a:cxn ang="0">
                    <a:pos x="61" y="38"/>
                  </a:cxn>
                  <a:cxn ang="0">
                    <a:pos x="66" y="44"/>
                  </a:cxn>
                  <a:cxn ang="0">
                    <a:pos x="61" y="33"/>
                  </a:cxn>
                  <a:cxn ang="0">
                    <a:pos x="66" y="29"/>
                  </a:cxn>
                  <a:cxn ang="0">
                    <a:pos x="135" y="58"/>
                  </a:cxn>
                  <a:cxn ang="0">
                    <a:pos x="71" y="34"/>
                  </a:cxn>
                  <a:cxn ang="0">
                    <a:pos x="135" y="58"/>
                  </a:cxn>
                  <a:cxn ang="0">
                    <a:pos x="71" y="29"/>
                  </a:cxn>
                  <a:cxn ang="0">
                    <a:pos x="135" y="29"/>
                  </a:cxn>
                </a:cxnLst>
                <a:rect l="0" t="0" r="r" b="b"/>
                <a:pathLst>
                  <a:path w="138" h="63">
                    <a:moveTo>
                      <a:pt x="138" y="26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138" y="63"/>
                    </a:lnTo>
                    <a:lnTo>
                      <a:pt x="138" y="26"/>
                    </a:lnTo>
                    <a:close/>
                    <a:moveTo>
                      <a:pt x="63" y="17"/>
                    </a:moveTo>
                    <a:lnTo>
                      <a:pt x="63" y="17"/>
                    </a:lnTo>
                    <a:lnTo>
                      <a:pt x="65" y="18"/>
                    </a:lnTo>
                    <a:lnTo>
                      <a:pt x="65" y="21"/>
                    </a:lnTo>
                    <a:lnTo>
                      <a:pt x="65" y="21"/>
                    </a:lnTo>
                    <a:lnTo>
                      <a:pt x="65" y="22"/>
                    </a:lnTo>
                    <a:lnTo>
                      <a:pt x="63" y="23"/>
                    </a:lnTo>
                    <a:lnTo>
                      <a:pt x="63" y="23"/>
                    </a:lnTo>
                    <a:lnTo>
                      <a:pt x="62" y="22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18"/>
                    </a:lnTo>
                    <a:lnTo>
                      <a:pt x="63" y="17"/>
                    </a:lnTo>
                    <a:lnTo>
                      <a:pt x="63" y="17"/>
                    </a:lnTo>
                    <a:close/>
                    <a:moveTo>
                      <a:pt x="6" y="34"/>
                    </a:moveTo>
                    <a:lnTo>
                      <a:pt x="3" y="34"/>
                    </a:lnTo>
                    <a:lnTo>
                      <a:pt x="3" y="5"/>
                    </a:lnTo>
                    <a:lnTo>
                      <a:pt x="6" y="6"/>
                    </a:lnTo>
                    <a:lnTo>
                      <a:pt x="6" y="34"/>
                    </a:lnTo>
                    <a:close/>
                    <a:moveTo>
                      <a:pt x="12" y="36"/>
                    </a:moveTo>
                    <a:lnTo>
                      <a:pt x="10" y="34"/>
                    </a:lnTo>
                    <a:lnTo>
                      <a:pt x="10" y="6"/>
                    </a:lnTo>
                    <a:lnTo>
                      <a:pt x="12" y="7"/>
                    </a:lnTo>
                    <a:lnTo>
                      <a:pt x="12" y="36"/>
                    </a:lnTo>
                    <a:close/>
                    <a:moveTo>
                      <a:pt x="19" y="37"/>
                    </a:moveTo>
                    <a:lnTo>
                      <a:pt x="16" y="36"/>
                    </a:lnTo>
                    <a:lnTo>
                      <a:pt x="16" y="7"/>
                    </a:lnTo>
                    <a:lnTo>
                      <a:pt x="19" y="8"/>
                    </a:lnTo>
                    <a:lnTo>
                      <a:pt x="19" y="37"/>
                    </a:lnTo>
                    <a:close/>
                    <a:moveTo>
                      <a:pt x="25" y="38"/>
                    </a:moveTo>
                    <a:lnTo>
                      <a:pt x="22" y="37"/>
                    </a:lnTo>
                    <a:lnTo>
                      <a:pt x="22" y="8"/>
                    </a:lnTo>
                    <a:lnTo>
                      <a:pt x="25" y="10"/>
                    </a:lnTo>
                    <a:lnTo>
                      <a:pt x="25" y="38"/>
                    </a:lnTo>
                    <a:close/>
                    <a:moveTo>
                      <a:pt x="32" y="39"/>
                    </a:moveTo>
                    <a:lnTo>
                      <a:pt x="29" y="38"/>
                    </a:lnTo>
                    <a:lnTo>
                      <a:pt x="29" y="10"/>
                    </a:lnTo>
                    <a:lnTo>
                      <a:pt x="32" y="11"/>
                    </a:lnTo>
                    <a:lnTo>
                      <a:pt x="32" y="39"/>
                    </a:lnTo>
                    <a:close/>
                    <a:moveTo>
                      <a:pt x="39" y="41"/>
                    </a:moveTo>
                    <a:lnTo>
                      <a:pt x="35" y="39"/>
                    </a:lnTo>
                    <a:lnTo>
                      <a:pt x="35" y="11"/>
                    </a:lnTo>
                    <a:lnTo>
                      <a:pt x="39" y="12"/>
                    </a:lnTo>
                    <a:lnTo>
                      <a:pt x="39" y="41"/>
                    </a:lnTo>
                    <a:close/>
                    <a:moveTo>
                      <a:pt x="45" y="41"/>
                    </a:moveTo>
                    <a:lnTo>
                      <a:pt x="41" y="41"/>
                    </a:lnTo>
                    <a:lnTo>
                      <a:pt x="41" y="12"/>
                    </a:lnTo>
                    <a:lnTo>
                      <a:pt x="45" y="13"/>
                    </a:lnTo>
                    <a:lnTo>
                      <a:pt x="45" y="41"/>
                    </a:lnTo>
                    <a:close/>
                    <a:moveTo>
                      <a:pt x="51" y="42"/>
                    </a:moveTo>
                    <a:lnTo>
                      <a:pt x="47" y="42"/>
                    </a:lnTo>
                    <a:lnTo>
                      <a:pt x="47" y="13"/>
                    </a:lnTo>
                    <a:lnTo>
                      <a:pt x="51" y="15"/>
                    </a:lnTo>
                    <a:lnTo>
                      <a:pt x="51" y="42"/>
                    </a:lnTo>
                    <a:close/>
                    <a:moveTo>
                      <a:pt x="58" y="44"/>
                    </a:moveTo>
                    <a:lnTo>
                      <a:pt x="58" y="44"/>
                    </a:lnTo>
                    <a:lnTo>
                      <a:pt x="57" y="43"/>
                    </a:lnTo>
                    <a:lnTo>
                      <a:pt x="56" y="41"/>
                    </a:lnTo>
                    <a:lnTo>
                      <a:pt x="56" y="41"/>
                    </a:lnTo>
                    <a:lnTo>
                      <a:pt x="57" y="38"/>
                    </a:lnTo>
                    <a:lnTo>
                      <a:pt x="58" y="38"/>
                    </a:lnTo>
                    <a:lnTo>
                      <a:pt x="58" y="38"/>
                    </a:lnTo>
                    <a:lnTo>
                      <a:pt x="58" y="39"/>
                    </a:lnTo>
                    <a:lnTo>
                      <a:pt x="60" y="41"/>
                    </a:lnTo>
                    <a:lnTo>
                      <a:pt x="60" y="41"/>
                    </a:lnTo>
                    <a:lnTo>
                      <a:pt x="58" y="43"/>
                    </a:lnTo>
                    <a:lnTo>
                      <a:pt x="58" y="44"/>
                    </a:lnTo>
                    <a:lnTo>
                      <a:pt x="58" y="44"/>
                    </a:lnTo>
                    <a:close/>
                    <a:moveTo>
                      <a:pt x="58" y="33"/>
                    </a:moveTo>
                    <a:lnTo>
                      <a:pt x="58" y="33"/>
                    </a:lnTo>
                    <a:lnTo>
                      <a:pt x="57" y="32"/>
                    </a:lnTo>
                    <a:lnTo>
                      <a:pt x="56" y="29"/>
                    </a:lnTo>
                    <a:lnTo>
                      <a:pt x="56" y="29"/>
                    </a:lnTo>
                    <a:lnTo>
                      <a:pt x="57" y="28"/>
                    </a:lnTo>
                    <a:lnTo>
                      <a:pt x="58" y="27"/>
                    </a:lnTo>
                    <a:lnTo>
                      <a:pt x="58" y="27"/>
                    </a:lnTo>
                    <a:lnTo>
                      <a:pt x="58" y="28"/>
                    </a:lnTo>
                    <a:lnTo>
                      <a:pt x="60" y="31"/>
                    </a:lnTo>
                    <a:lnTo>
                      <a:pt x="60" y="31"/>
                    </a:lnTo>
                    <a:lnTo>
                      <a:pt x="58" y="32"/>
                    </a:lnTo>
                    <a:lnTo>
                      <a:pt x="58" y="33"/>
                    </a:lnTo>
                    <a:lnTo>
                      <a:pt x="58" y="33"/>
                    </a:lnTo>
                    <a:close/>
                    <a:moveTo>
                      <a:pt x="58" y="22"/>
                    </a:moveTo>
                    <a:lnTo>
                      <a:pt x="58" y="22"/>
                    </a:lnTo>
                    <a:lnTo>
                      <a:pt x="57" y="21"/>
                    </a:lnTo>
                    <a:lnTo>
                      <a:pt x="56" y="18"/>
                    </a:lnTo>
                    <a:lnTo>
                      <a:pt x="56" y="18"/>
                    </a:lnTo>
                    <a:lnTo>
                      <a:pt x="57" y="17"/>
                    </a:lnTo>
                    <a:lnTo>
                      <a:pt x="58" y="16"/>
                    </a:lnTo>
                    <a:lnTo>
                      <a:pt x="58" y="16"/>
                    </a:lnTo>
                    <a:lnTo>
                      <a:pt x="58" y="17"/>
                    </a:lnTo>
                    <a:lnTo>
                      <a:pt x="60" y="20"/>
                    </a:lnTo>
                    <a:lnTo>
                      <a:pt x="60" y="20"/>
                    </a:lnTo>
                    <a:lnTo>
                      <a:pt x="58" y="22"/>
                    </a:lnTo>
                    <a:lnTo>
                      <a:pt x="58" y="22"/>
                    </a:lnTo>
                    <a:lnTo>
                      <a:pt x="58" y="22"/>
                    </a:lnTo>
                    <a:close/>
                    <a:moveTo>
                      <a:pt x="66" y="44"/>
                    </a:moveTo>
                    <a:lnTo>
                      <a:pt x="61" y="44"/>
                    </a:lnTo>
                    <a:lnTo>
                      <a:pt x="61" y="38"/>
                    </a:lnTo>
                    <a:lnTo>
                      <a:pt x="66" y="39"/>
                    </a:lnTo>
                    <a:lnTo>
                      <a:pt x="66" y="44"/>
                    </a:lnTo>
                    <a:close/>
                    <a:moveTo>
                      <a:pt x="66" y="34"/>
                    </a:moveTo>
                    <a:lnTo>
                      <a:pt x="61" y="33"/>
                    </a:lnTo>
                    <a:lnTo>
                      <a:pt x="61" y="28"/>
                    </a:lnTo>
                    <a:lnTo>
                      <a:pt x="66" y="29"/>
                    </a:lnTo>
                    <a:lnTo>
                      <a:pt x="66" y="34"/>
                    </a:lnTo>
                    <a:close/>
                    <a:moveTo>
                      <a:pt x="135" y="58"/>
                    </a:moveTo>
                    <a:lnTo>
                      <a:pt x="71" y="47"/>
                    </a:lnTo>
                    <a:lnTo>
                      <a:pt x="71" y="34"/>
                    </a:lnTo>
                    <a:lnTo>
                      <a:pt x="135" y="46"/>
                    </a:lnTo>
                    <a:lnTo>
                      <a:pt x="135" y="58"/>
                    </a:lnTo>
                    <a:close/>
                    <a:moveTo>
                      <a:pt x="135" y="42"/>
                    </a:moveTo>
                    <a:lnTo>
                      <a:pt x="71" y="29"/>
                    </a:lnTo>
                    <a:lnTo>
                      <a:pt x="71" y="18"/>
                    </a:lnTo>
                    <a:lnTo>
                      <a:pt x="135" y="29"/>
                    </a:lnTo>
                    <a:lnTo>
                      <a:pt x="135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3A634974-72E8-441D-B83E-BF1496A08F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363" y="2384425"/>
                <a:ext cx="109538" cy="365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38" y="47"/>
                  </a:cxn>
                  <a:cxn ang="0">
                    <a:pos x="63" y="10"/>
                  </a:cxn>
                  <a:cxn ang="0">
                    <a:pos x="65" y="11"/>
                  </a:cxn>
                  <a:cxn ang="0">
                    <a:pos x="65" y="14"/>
                  </a:cxn>
                  <a:cxn ang="0">
                    <a:pos x="63" y="16"/>
                  </a:cxn>
                  <a:cxn ang="0">
                    <a:pos x="62" y="15"/>
                  </a:cxn>
                  <a:cxn ang="0">
                    <a:pos x="62" y="13"/>
                  </a:cxn>
                  <a:cxn ang="0">
                    <a:pos x="63" y="10"/>
                  </a:cxn>
                  <a:cxn ang="0">
                    <a:pos x="6" y="34"/>
                  </a:cxn>
                  <a:cxn ang="0">
                    <a:pos x="3" y="5"/>
                  </a:cxn>
                  <a:cxn ang="0">
                    <a:pos x="6" y="34"/>
                  </a:cxn>
                  <a:cxn ang="0">
                    <a:pos x="9" y="35"/>
                  </a:cxn>
                  <a:cxn ang="0">
                    <a:pos x="12" y="6"/>
                  </a:cxn>
                  <a:cxn ang="0">
                    <a:pos x="19" y="35"/>
                  </a:cxn>
                  <a:cxn ang="0">
                    <a:pos x="16" y="6"/>
                  </a:cxn>
                  <a:cxn ang="0">
                    <a:pos x="19" y="35"/>
                  </a:cxn>
                  <a:cxn ang="0">
                    <a:pos x="22" y="35"/>
                  </a:cxn>
                  <a:cxn ang="0">
                    <a:pos x="25" y="6"/>
                  </a:cxn>
                  <a:cxn ang="0">
                    <a:pos x="31" y="36"/>
                  </a:cxn>
                  <a:cxn ang="0">
                    <a:pos x="29" y="8"/>
                  </a:cxn>
                  <a:cxn ang="0">
                    <a:pos x="31" y="36"/>
                  </a:cxn>
                  <a:cxn ang="0">
                    <a:pos x="35" y="36"/>
                  </a:cxn>
                  <a:cxn ang="0">
                    <a:pos x="37" y="8"/>
                  </a:cxn>
                  <a:cxn ang="0">
                    <a:pos x="45" y="36"/>
                  </a:cxn>
                  <a:cxn ang="0">
                    <a:pos x="41" y="8"/>
                  </a:cxn>
                  <a:cxn ang="0">
                    <a:pos x="45" y="36"/>
                  </a:cxn>
                  <a:cxn ang="0">
                    <a:pos x="47" y="36"/>
                  </a:cxn>
                  <a:cxn ang="0">
                    <a:pos x="51" y="9"/>
                  </a:cxn>
                  <a:cxn ang="0">
                    <a:pos x="57" y="37"/>
                  </a:cxn>
                  <a:cxn ang="0">
                    <a:pos x="56" y="36"/>
                  </a:cxn>
                  <a:cxn ang="0">
                    <a:pos x="56" y="35"/>
                  </a:cxn>
                  <a:cxn ang="0">
                    <a:pos x="57" y="31"/>
                  </a:cxn>
                  <a:cxn ang="0">
                    <a:pos x="58" y="33"/>
                  </a:cxn>
                  <a:cxn ang="0">
                    <a:pos x="60" y="35"/>
                  </a:cxn>
                  <a:cxn ang="0">
                    <a:pos x="57" y="37"/>
                  </a:cxn>
                  <a:cxn ang="0">
                    <a:pos x="57" y="28"/>
                  </a:cxn>
                  <a:cxn ang="0">
                    <a:pos x="56" y="26"/>
                  </a:cxn>
                  <a:cxn ang="0">
                    <a:pos x="56" y="24"/>
                  </a:cxn>
                  <a:cxn ang="0">
                    <a:pos x="57" y="21"/>
                  </a:cxn>
                  <a:cxn ang="0">
                    <a:pos x="58" y="21"/>
                  </a:cxn>
                  <a:cxn ang="0">
                    <a:pos x="60" y="24"/>
                  </a:cxn>
                  <a:cxn ang="0">
                    <a:pos x="57" y="28"/>
                  </a:cxn>
                  <a:cxn ang="0">
                    <a:pos x="57" y="16"/>
                  </a:cxn>
                  <a:cxn ang="0">
                    <a:pos x="56" y="15"/>
                  </a:cxn>
                  <a:cxn ang="0">
                    <a:pos x="56" y="13"/>
                  </a:cxn>
                  <a:cxn ang="0">
                    <a:pos x="57" y="10"/>
                  </a:cxn>
                  <a:cxn ang="0">
                    <a:pos x="58" y="11"/>
                  </a:cxn>
                  <a:cxn ang="0">
                    <a:pos x="60" y="13"/>
                  </a:cxn>
                  <a:cxn ang="0">
                    <a:pos x="57" y="16"/>
                  </a:cxn>
                  <a:cxn ang="0">
                    <a:pos x="66" y="37"/>
                  </a:cxn>
                  <a:cxn ang="0">
                    <a:pos x="61" y="33"/>
                  </a:cxn>
                  <a:cxn ang="0">
                    <a:pos x="66" y="37"/>
                  </a:cxn>
                  <a:cxn ang="0">
                    <a:pos x="61" y="26"/>
                  </a:cxn>
                  <a:cxn ang="0">
                    <a:pos x="66" y="21"/>
                  </a:cxn>
                  <a:cxn ang="0">
                    <a:pos x="135" y="42"/>
                  </a:cxn>
                  <a:cxn ang="0">
                    <a:pos x="71" y="26"/>
                  </a:cxn>
                  <a:cxn ang="0">
                    <a:pos x="135" y="42"/>
                  </a:cxn>
                  <a:cxn ang="0">
                    <a:pos x="71" y="23"/>
                  </a:cxn>
                  <a:cxn ang="0">
                    <a:pos x="135" y="15"/>
                  </a:cxn>
                </a:cxnLst>
                <a:rect l="0" t="0" r="r" b="b"/>
                <a:pathLst>
                  <a:path w="138" h="47">
                    <a:moveTo>
                      <a:pt x="138" y="10"/>
                    </a:moveTo>
                    <a:lnTo>
                      <a:pt x="0" y="0"/>
                    </a:lnTo>
                    <a:lnTo>
                      <a:pt x="0" y="39"/>
                    </a:lnTo>
                    <a:lnTo>
                      <a:pt x="138" y="47"/>
                    </a:lnTo>
                    <a:lnTo>
                      <a:pt x="138" y="10"/>
                    </a:lnTo>
                    <a:close/>
                    <a:moveTo>
                      <a:pt x="63" y="10"/>
                    </a:moveTo>
                    <a:lnTo>
                      <a:pt x="63" y="10"/>
                    </a:lnTo>
                    <a:lnTo>
                      <a:pt x="65" y="11"/>
                    </a:lnTo>
                    <a:lnTo>
                      <a:pt x="65" y="14"/>
                    </a:lnTo>
                    <a:lnTo>
                      <a:pt x="65" y="14"/>
                    </a:lnTo>
                    <a:lnTo>
                      <a:pt x="65" y="15"/>
                    </a:lnTo>
                    <a:lnTo>
                      <a:pt x="63" y="16"/>
                    </a:lnTo>
                    <a:lnTo>
                      <a:pt x="63" y="16"/>
                    </a:lnTo>
                    <a:lnTo>
                      <a:pt x="62" y="15"/>
                    </a:lnTo>
                    <a:lnTo>
                      <a:pt x="62" y="13"/>
                    </a:lnTo>
                    <a:lnTo>
                      <a:pt x="62" y="13"/>
                    </a:lnTo>
                    <a:lnTo>
                      <a:pt x="62" y="11"/>
                    </a:lnTo>
                    <a:lnTo>
                      <a:pt x="63" y="10"/>
                    </a:lnTo>
                    <a:lnTo>
                      <a:pt x="63" y="10"/>
                    </a:lnTo>
                    <a:close/>
                    <a:moveTo>
                      <a:pt x="6" y="34"/>
                    </a:moveTo>
                    <a:lnTo>
                      <a:pt x="3" y="34"/>
                    </a:lnTo>
                    <a:lnTo>
                      <a:pt x="3" y="5"/>
                    </a:lnTo>
                    <a:lnTo>
                      <a:pt x="6" y="5"/>
                    </a:lnTo>
                    <a:lnTo>
                      <a:pt x="6" y="34"/>
                    </a:lnTo>
                    <a:close/>
                    <a:moveTo>
                      <a:pt x="12" y="35"/>
                    </a:moveTo>
                    <a:lnTo>
                      <a:pt x="9" y="35"/>
                    </a:lnTo>
                    <a:lnTo>
                      <a:pt x="9" y="6"/>
                    </a:lnTo>
                    <a:lnTo>
                      <a:pt x="12" y="6"/>
                    </a:lnTo>
                    <a:lnTo>
                      <a:pt x="12" y="35"/>
                    </a:lnTo>
                    <a:close/>
                    <a:moveTo>
                      <a:pt x="19" y="35"/>
                    </a:moveTo>
                    <a:lnTo>
                      <a:pt x="16" y="35"/>
                    </a:lnTo>
                    <a:lnTo>
                      <a:pt x="16" y="6"/>
                    </a:lnTo>
                    <a:lnTo>
                      <a:pt x="19" y="6"/>
                    </a:lnTo>
                    <a:lnTo>
                      <a:pt x="19" y="35"/>
                    </a:lnTo>
                    <a:close/>
                    <a:moveTo>
                      <a:pt x="25" y="35"/>
                    </a:moveTo>
                    <a:lnTo>
                      <a:pt x="22" y="35"/>
                    </a:lnTo>
                    <a:lnTo>
                      <a:pt x="22" y="6"/>
                    </a:lnTo>
                    <a:lnTo>
                      <a:pt x="25" y="6"/>
                    </a:lnTo>
                    <a:lnTo>
                      <a:pt x="25" y="35"/>
                    </a:lnTo>
                    <a:close/>
                    <a:moveTo>
                      <a:pt x="31" y="36"/>
                    </a:moveTo>
                    <a:lnTo>
                      <a:pt x="29" y="36"/>
                    </a:lnTo>
                    <a:lnTo>
                      <a:pt x="29" y="8"/>
                    </a:lnTo>
                    <a:lnTo>
                      <a:pt x="31" y="8"/>
                    </a:lnTo>
                    <a:lnTo>
                      <a:pt x="31" y="36"/>
                    </a:lnTo>
                    <a:close/>
                    <a:moveTo>
                      <a:pt x="37" y="36"/>
                    </a:moveTo>
                    <a:lnTo>
                      <a:pt x="35" y="36"/>
                    </a:lnTo>
                    <a:lnTo>
                      <a:pt x="35" y="8"/>
                    </a:lnTo>
                    <a:lnTo>
                      <a:pt x="37" y="8"/>
                    </a:lnTo>
                    <a:lnTo>
                      <a:pt x="37" y="36"/>
                    </a:lnTo>
                    <a:close/>
                    <a:moveTo>
                      <a:pt x="45" y="36"/>
                    </a:moveTo>
                    <a:lnTo>
                      <a:pt x="41" y="36"/>
                    </a:lnTo>
                    <a:lnTo>
                      <a:pt x="41" y="8"/>
                    </a:lnTo>
                    <a:lnTo>
                      <a:pt x="45" y="8"/>
                    </a:lnTo>
                    <a:lnTo>
                      <a:pt x="45" y="36"/>
                    </a:lnTo>
                    <a:close/>
                    <a:moveTo>
                      <a:pt x="51" y="37"/>
                    </a:moveTo>
                    <a:lnTo>
                      <a:pt x="47" y="36"/>
                    </a:lnTo>
                    <a:lnTo>
                      <a:pt x="47" y="9"/>
                    </a:lnTo>
                    <a:lnTo>
                      <a:pt x="51" y="9"/>
                    </a:lnTo>
                    <a:lnTo>
                      <a:pt x="51" y="37"/>
                    </a:lnTo>
                    <a:close/>
                    <a:moveTo>
                      <a:pt x="57" y="37"/>
                    </a:moveTo>
                    <a:lnTo>
                      <a:pt x="57" y="37"/>
                    </a:lnTo>
                    <a:lnTo>
                      <a:pt x="56" y="36"/>
                    </a:lnTo>
                    <a:lnTo>
                      <a:pt x="56" y="35"/>
                    </a:lnTo>
                    <a:lnTo>
                      <a:pt x="56" y="35"/>
                    </a:lnTo>
                    <a:lnTo>
                      <a:pt x="56" y="33"/>
                    </a:lnTo>
                    <a:lnTo>
                      <a:pt x="57" y="31"/>
                    </a:lnTo>
                    <a:lnTo>
                      <a:pt x="57" y="31"/>
                    </a:lnTo>
                    <a:lnTo>
                      <a:pt x="58" y="33"/>
                    </a:lnTo>
                    <a:lnTo>
                      <a:pt x="60" y="35"/>
                    </a:lnTo>
                    <a:lnTo>
                      <a:pt x="60" y="35"/>
                    </a:lnTo>
                    <a:lnTo>
                      <a:pt x="58" y="36"/>
                    </a:lnTo>
                    <a:lnTo>
                      <a:pt x="57" y="37"/>
                    </a:lnTo>
                    <a:lnTo>
                      <a:pt x="57" y="37"/>
                    </a:lnTo>
                    <a:close/>
                    <a:moveTo>
                      <a:pt x="57" y="28"/>
                    </a:moveTo>
                    <a:lnTo>
                      <a:pt x="57" y="28"/>
                    </a:lnTo>
                    <a:lnTo>
                      <a:pt x="56" y="26"/>
                    </a:lnTo>
                    <a:lnTo>
                      <a:pt x="56" y="24"/>
                    </a:lnTo>
                    <a:lnTo>
                      <a:pt x="56" y="24"/>
                    </a:lnTo>
                    <a:lnTo>
                      <a:pt x="56" y="21"/>
                    </a:lnTo>
                    <a:lnTo>
                      <a:pt x="57" y="21"/>
                    </a:lnTo>
                    <a:lnTo>
                      <a:pt x="57" y="21"/>
                    </a:lnTo>
                    <a:lnTo>
                      <a:pt x="58" y="21"/>
                    </a:lnTo>
                    <a:lnTo>
                      <a:pt x="60" y="24"/>
                    </a:lnTo>
                    <a:lnTo>
                      <a:pt x="60" y="24"/>
                    </a:lnTo>
                    <a:lnTo>
                      <a:pt x="58" y="26"/>
                    </a:lnTo>
                    <a:lnTo>
                      <a:pt x="57" y="28"/>
                    </a:lnTo>
                    <a:lnTo>
                      <a:pt x="57" y="28"/>
                    </a:lnTo>
                    <a:close/>
                    <a:moveTo>
                      <a:pt x="57" y="16"/>
                    </a:moveTo>
                    <a:lnTo>
                      <a:pt x="57" y="16"/>
                    </a:lnTo>
                    <a:lnTo>
                      <a:pt x="56" y="15"/>
                    </a:lnTo>
                    <a:lnTo>
                      <a:pt x="56" y="13"/>
                    </a:lnTo>
                    <a:lnTo>
                      <a:pt x="56" y="13"/>
                    </a:lnTo>
                    <a:lnTo>
                      <a:pt x="56" y="10"/>
                    </a:lnTo>
                    <a:lnTo>
                      <a:pt x="57" y="10"/>
                    </a:lnTo>
                    <a:lnTo>
                      <a:pt x="57" y="10"/>
                    </a:lnTo>
                    <a:lnTo>
                      <a:pt x="58" y="11"/>
                    </a:lnTo>
                    <a:lnTo>
                      <a:pt x="60" y="13"/>
                    </a:lnTo>
                    <a:lnTo>
                      <a:pt x="60" y="13"/>
                    </a:lnTo>
                    <a:lnTo>
                      <a:pt x="58" y="15"/>
                    </a:lnTo>
                    <a:lnTo>
                      <a:pt x="57" y="16"/>
                    </a:lnTo>
                    <a:lnTo>
                      <a:pt x="57" y="16"/>
                    </a:lnTo>
                    <a:close/>
                    <a:moveTo>
                      <a:pt x="66" y="37"/>
                    </a:moveTo>
                    <a:lnTo>
                      <a:pt x="61" y="37"/>
                    </a:lnTo>
                    <a:lnTo>
                      <a:pt x="61" y="33"/>
                    </a:lnTo>
                    <a:lnTo>
                      <a:pt x="66" y="33"/>
                    </a:lnTo>
                    <a:lnTo>
                      <a:pt x="66" y="37"/>
                    </a:lnTo>
                    <a:close/>
                    <a:moveTo>
                      <a:pt x="66" y="28"/>
                    </a:moveTo>
                    <a:lnTo>
                      <a:pt x="61" y="26"/>
                    </a:lnTo>
                    <a:lnTo>
                      <a:pt x="61" y="21"/>
                    </a:lnTo>
                    <a:lnTo>
                      <a:pt x="66" y="21"/>
                    </a:lnTo>
                    <a:lnTo>
                      <a:pt x="66" y="28"/>
                    </a:lnTo>
                    <a:close/>
                    <a:moveTo>
                      <a:pt x="135" y="42"/>
                    </a:moveTo>
                    <a:lnTo>
                      <a:pt x="71" y="39"/>
                    </a:lnTo>
                    <a:lnTo>
                      <a:pt x="71" y="26"/>
                    </a:lnTo>
                    <a:lnTo>
                      <a:pt x="135" y="30"/>
                    </a:lnTo>
                    <a:lnTo>
                      <a:pt x="135" y="42"/>
                    </a:lnTo>
                    <a:close/>
                    <a:moveTo>
                      <a:pt x="135" y="26"/>
                    </a:moveTo>
                    <a:lnTo>
                      <a:pt x="71" y="23"/>
                    </a:lnTo>
                    <a:lnTo>
                      <a:pt x="71" y="10"/>
                    </a:lnTo>
                    <a:lnTo>
                      <a:pt x="135" y="15"/>
                    </a:lnTo>
                    <a:lnTo>
                      <a:pt x="135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65">
                <a:extLst>
                  <a:ext uri="{FF2B5EF4-FFF2-40B4-BE49-F238E27FC236}">
                    <a16:creationId xmlns:a16="http://schemas.microsoft.com/office/drawing/2014/main" id="{2A8542E9-FA8D-4B03-BBED-0513D705D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49363" y="2654300"/>
                <a:ext cx="109538" cy="3651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138" y="37"/>
                  </a:cxn>
                  <a:cxn ang="0">
                    <a:pos x="63" y="8"/>
                  </a:cxn>
                  <a:cxn ang="0">
                    <a:pos x="65" y="10"/>
                  </a:cxn>
                  <a:cxn ang="0">
                    <a:pos x="65" y="12"/>
                  </a:cxn>
                  <a:cxn ang="0">
                    <a:pos x="63" y="15"/>
                  </a:cxn>
                  <a:cxn ang="0">
                    <a:pos x="62" y="13"/>
                  </a:cxn>
                  <a:cxn ang="0">
                    <a:pos x="62" y="12"/>
                  </a:cxn>
                  <a:cxn ang="0">
                    <a:pos x="63" y="8"/>
                  </a:cxn>
                  <a:cxn ang="0">
                    <a:pos x="6" y="39"/>
                  </a:cxn>
                  <a:cxn ang="0">
                    <a:pos x="3" y="11"/>
                  </a:cxn>
                  <a:cxn ang="0">
                    <a:pos x="6" y="39"/>
                  </a:cxn>
                  <a:cxn ang="0">
                    <a:pos x="9" y="39"/>
                  </a:cxn>
                  <a:cxn ang="0">
                    <a:pos x="12" y="11"/>
                  </a:cxn>
                  <a:cxn ang="0">
                    <a:pos x="19" y="38"/>
                  </a:cxn>
                  <a:cxn ang="0">
                    <a:pos x="16" y="11"/>
                  </a:cxn>
                  <a:cxn ang="0">
                    <a:pos x="19" y="38"/>
                  </a:cxn>
                  <a:cxn ang="0">
                    <a:pos x="22" y="38"/>
                  </a:cxn>
                  <a:cxn ang="0">
                    <a:pos x="25" y="10"/>
                  </a:cxn>
                  <a:cxn ang="0">
                    <a:pos x="31" y="38"/>
                  </a:cxn>
                  <a:cxn ang="0">
                    <a:pos x="29" y="10"/>
                  </a:cxn>
                  <a:cxn ang="0">
                    <a:pos x="31" y="38"/>
                  </a:cxn>
                  <a:cxn ang="0">
                    <a:pos x="35" y="38"/>
                  </a:cxn>
                  <a:cxn ang="0">
                    <a:pos x="37" y="10"/>
                  </a:cxn>
                  <a:cxn ang="0">
                    <a:pos x="45" y="37"/>
                  </a:cxn>
                  <a:cxn ang="0">
                    <a:pos x="41" y="10"/>
                  </a:cxn>
                  <a:cxn ang="0">
                    <a:pos x="45" y="37"/>
                  </a:cxn>
                  <a:cxn ang="0">
                    <a:pos x="47" y="37"/>
                  </a:cxn>
                  <a:cxn ang="0">
                    <a:pos x="51" y="8"/>
                  </a:cxn>
                  <a:cxn ang="0">
                    <a:pos x="57" y="37"/>
                  </a:cxn>
                  <a:cxn ang="0">
                    <a:pos x="56" y="36"/>
                  </a:cxn>
                  <a:cxn ang="0">
                    <a:pos x="56" y="33"/>
                  </a:cxn>
                  <a:cxn ang="0">
                    <a:pos x="57" y="31"/>
                  </a:cxn>
                  <a:cxn ang="0">
                    <a:pos x="58" y="32"/>
                  </a:cxn>
                  <a:cxn ang="0">
                    <a:pos x="60" y="33"/>
                  </a:cxn>
                  <a:cxn ang="0">
                    <a:pos x="57" y="37"/>
                  </a:cxn>
                  <a:cxn ang="0">
                    <a:pos x="57" y="26"/>
                  </a:cxn>
                  <a:cxn ang="0">
                    <a:pos x="56" y="26"/>
                  </a:cxn>
                  <a:cxn ang="0">
                    <a:pos x="56" y="23"/>
                  </a:cxn>
                  <a:cxn ang="0">
                    <a:pos x="57" y="19"/>
                  </a:cxn>
                  <a:cxn ang="0">
                    <a:pos x="58" y="21"/>
                  </a:cxn>
                  <a:cxn ang="0">
                    <a:pos x="60" y="23"/>
                  </a:cxn>
                  <a:cxn ang="0">
                    <a:pos x="57" y="26"/>
                  </a:cxn>
                  <a:cxn ang="0">
                    <a:pos x="57" y="15"/>
                  </a:cxn>
                  <a:cxn ang="0">
                    <a:pos x="56" y="15"/>
                  </a:cxn>
                  <a:cxn ang="0">
                    <a:pos x="56" y="12"/>
                  </a:cxn>
                  <a:cxn ang="0">
                    <a:pos x="57" y="8"/>
                  </a:cxn>
                  <a:cxn ang="0">
                    <a:pos x="58" y="10"/>
                  </a:cxn>
                  <a:cxn ang="0">
                    <a:pos x="60" y="12"/>
                  </a:cxn>
                  <a:cxn ang="0">
                    <a:pos x="57" y="15"/>
                  </a:cxn>
                  <a:cxn ang="0">
                    <a:pos x="66" y="36"/>
                  </a:cxn>
                  <a:cxn ang="0">
                    <a:pos x="61" y="31"/>
                  </a:cxn>
                  <a:cxn ang="0">
                    <a:pos x="66" y="36"/>
                  </a:cxn>
                  <a:cxn ang="0">
                    <a:pos x="61" y="26"/>
                  </a:cxn>
                  <a:cxn ang="0">
                    <a:pos x="66" y="19"/>
                  </a:cxn>
                  <a:cxn ang="0">
                    <a:pos x="135" y="32"/>
                  </a:cxn>
                  <a:cxn ang="0">
                    <a:pos x="71" y="24"/>
                  </a:cxn>
                  <a:cxn ang="0">
                    <a:pos x="135" y="32"/>
                  </a:cxn>
                  <a:cxn ang="0">
                    <a:pos x="71" y="19"/>
                  </a:cxn>
                  <a:cxn ang="0">
                    <a:pos x="135" y="5"/>
                  </a:cxn>
                </a:cxnLst>
                <a:rect l="0" t="0" r="r" b="b"/>
                <a:pathLst>
                  <a:path w="138" h="44">
                    <a:moveTo>
                      <a:pt x="138" y="0"/>
                    </a:moveTo>
                    <a:lnTo>
                      <a:pt x="0" y="6"/>
                    </a:lnTo>
                    <a:lnTo>
                      <a:pt x="0" y="44"/>
                    </a:lnTo>
                    <a:lnTo>
                      <a:pt x="138" y="37"/>
                    </a:lnTo>
                    <a:lnTo>
                      <a:pt x="138" y="0"/>
                    </a:lnTo>
                    <a:close/>
                    <a:moveTo>
                      <a:pt x="63" y="8"/>
                    </a:moveTo>
                    <a:lnTo>
                      <a:pt x="63" y="8"/>
                    </a:lnTo>
                    <a:lnTo>
                      <a:pt x="65" y="10"/>
                    </a:lnTo>
                    <a:lnTo>
                      <a:pt x="65" y="12"/>
                    </a:lnTo>
                    <a:lnTo>
                      <a:pt x="65" y="12"/>
                    </a:lnTo>
                    <a:lnTo>
                      <a:pt x="65" y="13"/>
                    </a:lnTo>
                    <a:lnTo>
                      <a:pt x="63" y="15"/>
                    </a:lnTo>
                    <a:lnTo>
                      <a:pt x="63" y="15"/>
                    </a:lnTo>
                    <a:lnTo>
                      <a:pt x="62" y="13"/>
                    </a:lnTo>
                    <a:lnTo>
                      <a:pt x="62" y="12"/>
                    </a:lnTo>
                    <a:lnTo>
                      <a:pt x="62" y="12"/>
                    </a:lnTo>
                    <a:lnTo>
                      <a:pt x="62" y="10"/>
                    </a:lnTo>
                    <a:lnTo>
                      <a:pt x="63" y="8"/>
                    </a:lnTo>
                    <a:lnTo>
                      <a:pt x="63" y="8"/>
                    </a:lnTo>
                    <a:close/>
                    <a:moveTo>
                      <a:pt x="6" y="39"/>
                    </a:moveTo>
                    <a:lnTo>
                      <a:pt x="3" y="39"/>
                    </a:lnTo>
                    <a:lnTo>
                      <a:pt x="3" y="11"/>
                    </a:lnTo>
                    <a:lnTo>
                      <a:pt x="6" y="11"/>
                    </a:lnTo>
                    <a:lnTo>
                      <a:pt x="6" y="39"/>
                    </a:lnTo>
                    <a:close/>
                    <a:moveTo>
                      <a:pt x="12" y="39"/>
                    </a:moveTo>
                    <a:lnTo>
                      <a:pt x="9" y="39"/>
                    </a:lnTo>
                    <a:lnTo>
                      <a:pt x="9" y="11"/>
                    </a:lnTo>
                    <a:lnTo>
                      <a:pt x="12" y="11"/>
                    </a:lnTo>
                    <a:lnTo>
                      <a:pt x="12" y="39"/>
                    </a:lnTo>
                    <a:close/>
                    <a:moveTo>
                      <a:pt x="19" y="38"/>
                    </a:moveTo>
                    <a:lnTo>
                      <a:pt x="16" y="39"/>
                    </a:lnTo>
                    <a:lnTo>
                      <a:pt x="16" y="11"/>
                    </a:lnTo>
                    <a:lnTo>
                      <a:pt x="19" y="10"/>
                    </a:lnTo>
                    <a:lnTo>
                      <a:pt x="19" y="38"/>
                    </a:lnTo>
                    <a:close/>
                    <a:moveTo>
                      <a:pt x="25" y="38"/>
                    </a:moveTo>
                    <a:lnTo>
                      <a:pt x="22" y="38"/>
                    </a:lnTo>
                    <a:lnTo>
                      <a:pt x="22" y="10"/>
                    </a:lnTo>
                    <a:lnTo>
                      <a:pt x="25" y="10"/>
                    </a:lnTo>
                    <a:lnTo>
                      <a:pt x="25" y="38"/>
                    </a:lnTo>
                    <a:close/>
                    <a:moveTo>
                      <a:pt x="31" y="38"/>
                    </a:moveTo>
                    <a:lnTo>
                      <a:pt x="29" y="38"/>
                    </a:lnTo>
                    <a:lnTo>
                      <a:pt x="29" y="10"/>
                    </a:lnTo>
                    <a:lnTo>
                      <a:pt x="31" y="10"/>
                    </a:lnTo>
                    <a:lnTo>
                      <a:pt x="31" y="38"/>
                    </a:lnTo>
                    <a:close/>
                    <a:moveTo>
                      <a:pt x="37" y="38"/>
                    </a:moveTo>
                    <a:lnTo>
                      <a:pt x="35" y="38"/>
                    </a:lnTo>
                    <a:lnTo>
                      <a:pt x="35" y="10"/>
                    </a:lnTo>
                    <a:lnTo>
                      <a:pt x="37" y="10"/>
                    </a:lnTo>
                    <a:lnTo>
                      <a:pt x="37" y="38"/>
                    </a:lnTo>
                    <a:close/>
                    <a:moveTo>
                      <a:pt x="45" y="37"/>
                    </a:moveTo>
                    <a:lnTo>
                      <a:pt x="41" y="37"/>
                    </a:lnTo>
                    <a:lnTo>
                      <a:pt x="41" y="10"/>
                    </a:lnTo>
                    <a:lnTo>
                      <a:pt x="45" y="8"/>
                    </a:lnTo>
                    <a:lnTo>
                      <a:pt x="45" y="37"/>
                    </a:lnTo>
                    <a:close/>
                    <a:moveTo>
                      <a:pt x="51" y="37"/>
                    </a:moveTo>
                    <a:lnTo>
                      <a:pt x="47" y="37"/>
                    </a:lnTo>
                    <a:lnTo>
                      <a:pt x="47" y="8"/>
                    </a:lnTo>
                    <a:lnTo>
                      <a:pt x="51" y="8"/>
                    </a:lnTo>
                    <a:lnTo>
                      <a:pt x="51" y="37"/>
                    </a:lnTo>
                    <a:close/>
                    <a:moveTo>
                      <a:pt x="57" y="37"/>
                    </a:moveTo>
                    <a:lnTo>
                      <a:pt x="57" y="37"/>
                    </a:lnTo>
                    <a:lnTo>
                      <a:pt x="56" y="36"/>
                    </a:lnTo>
                    <a:lnTo>
                      <a:pt x="56" y="33"/>
                    </a:lnTo>
                    <a:lnTo>
                      <a:pt x="56" y="33"/>
                    </a:lnTo>
                    <a:lnTo>
                      <a:pt x="56" y="32"/>
                    </a:lnTo>
                    <a:lnTo>
                      <a:pt x="57" y="31"/>
                    </a:lnTo>
                    <a:lnTo>
                      <a:pt x="57" y="31"/>
                    </a:lnTo>
                    <a:lnTo>
                      <a:pt x="58" y="32"/>
                    </a:lnTo>
                    <a:lnTo>
                      <a:pt x="60" y="33"/>
                    </a:lnTo>
                    <a:lnTo>
                      <a:pt x="60" y="33"/>
                    </a:lnTo>
                    <a:lnTo>
                      <a:pt x="58" y="36"/>
                    </a:lnTo>
                    <a:lnTo>
                      <a:pt x="57" y="37"/>
                    </a:lnTo>
                    <a:lnTo>
                      <a:pt x="57" y="37"/>
                    </a:lnTo>
                    <a:close/>
                    <a:moveTo>
                      <a:pt x="57" y="26"/>
                    </a:moveTo>
                    <a:lnTo>
                      <a:pt x="57" y="26"/>
                    </a:lnTo>
                    <a:lnTo>
                      <a:pt x="56" y="26"/>
                    </a:lnTo>
                    <a:lnTo>
                      <a:pt x="56" y="23"/>
                    </a:lnTo>
                    <a:lnTo>
                      <a:pt x="56" y="23"/>
                    </a:lnTo>
                    <a:lnTo>
                      <a:pt x="56" y="21"/>
                    </a:lnTo>
                    <a:lnTo>
                      <a:pt x="57" y="19"/>
                    </a:lnTo>
                    <a:lnTo>
                      <a:pt x="57" y="19"/>
                    </a:lnTo>
                    <a:lnTo>
                      <a:pt x="58" y="21"/>
                    </a:lnTo>
                    <a:lnTo>
                      <a:pt x="60" y="23"/>
                    </a:lnTo>
                    <a:lnTo>
                      <a:pt x="60" y="23"/>
                    </a:lnTo>
                    <a:lnTo>
                      <a:pt x="58" y="24"/>
                    </a:lnTo>
                    <a:lnTo>
                      <a:pt x="57" y="26"/>
                    </a:lnTo>
                    <a:lnTo>
                      <a:pt x="57" y="26"/>
                    </a:lnTo>
                    <a:close/>
                    <a:moveTo>
                      <a:pt x="57" y="15"/>
                    </a:moveTo>
                    <a:lnTo>
                      <a:pt x="57" y="15"/>
                    </a:lnTo>
                    <a:lnTo>
                      <a:pt x="56" y="15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6" y="10"/>
                    </a:lnTo>
                    <a:lnTo>
                      <a:pt x="57" y="8"/>
                    </a:lnTo>
                    <a:lnTo>
                      <a:pt x="57" y="8"/>
                    </a:lnTo>
                    <a:lnTo>
                      <a:pt x="58" y="10"/>
                    </a:lnTo>
                    <a:lnTo>
                      <a:pt x="60" y="12"/>
                    </a:lnTo>
                    <a:lnTo>
                      <a:pt x="60" y="12"/>
                    </a:lnTo>
                    <a:lnTo>
                      <a:pt x="58" y="13"/>
                    </a:lnTo>
                    <a:lnTo>
                      <a:pt x="57" y="15"/>
                    </a:lnTo>
                    <a:lnTo>
                      <a:pt x="57" y="15"/>
                    </a:lnTo>
                    <a:close/>
                    <a:moveTo>
                      <a:pt x="66" y="36"/>
                    </a:moveTo>
                    <a:lnTo>
                      <a:pt x="61" y="36"/>
                    </a:lnTo>
                    <a:lnTo>
                      <a:pt x="61" y="31"/>
                    </a:lnTo>
                    <a:lnTo>
                      <a:pt x="66" y="31"/>
                    </a:lnTo>
                    <a:lnTo>
                      <a:pt x="66" y="36"/>
                    </a:lnTo>
                    <a:close/>
                    <a:moveTo>
                      <a:pt x="66" y="26"/>
                    </a:moveTo>
                    <a:lnTo>
                      <a:pt x="61" y="26"/>
                    </a:lnTo>
                    <a:lnTo>
                      <a:pt x="61" y="21"/>
                    </a:lnTo>
                    <a:lnTo>
                      <a:pt x="66" y="19"/>
                    </a:lnTo>
                    <a:lnTo>
                      <a:pt x="66" y="26"/>
                    </a:lnTo>
                    <a:close/>
                    <a:moveTo>
                      <a:pt x="135" y="32"/>
                    </a:moveTo>
                    <a:lnTo>
                      <a:pt x="71" y="36"/>
                    </a:lnTo>
                    <a:lnTo>
                      <a:pt x="71" y="24"/>
                    </a:lnTo>
                    <a:lnTo>
                      <a:pt x="135" y="21"/>
                    </a:lnTo>
                    <a:lnTo>
                      <a:pt x="135" y="32"/>
                    </a:lnTo>
                    <a:close/>
                    <a:moveTo>
                      <a:pt x="135" y="16"/>
                    </a:moveTo>
                    <a:lnTo>
                      <a:pt x="71" y="19"/>
                    </a:lnTo>
                    <a:lnTo>
                      <a:pt x="71" y="7"/>
                    </a:lnTo>
                    <a:lnTo>
                      <a:pt x="135" y="5"/>
                    </a:lnTo>
                    <a:lnTo>
                      <a:pt x="135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3" name="그룹 82">
              <a:extLst>
                <a:ext uri="{FF2B5EF4-FFF2-40B4-BE49-F238E27FC236}">
                  <a16:creationId xmlns:a16="http://schemas.microsoft.com/office/drawing/2014/main" id="{00B8AA29-1AFF-44C3-9B77-D767CA7A91BD}"/>
                </a:ext>
              </a:extLst>
            </p:cNvPr>
            <p:cNvGrpSpPr/>
            <p:nvPr/>
          </p:nvGrpSpPr>
          <p:grpSpPr>
            <a:xfrm>
              <a:off x="5329164" y="1375096"/>
              <a:ext cx="1357587" cy="1684256"/>
              <a:chOff x="1468438" y="1416050"/>
              <a:chExt cx="1524000" cy="1890713"/>
            </a:xfrm>
          </p:grpSpPr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EB675027-C620-445E-A0E7-D05B3D1985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68438" y="1416050"/>
                <a:ext cx="1524000" cy="1890713"/>
              </a:xfrm>
              <a:custGeom>
                <a:avLst/>
                <a:gdLst/>
                <a:ahLst/>
                <a:cxnLst>
                  <a:cxn ang="0">
                    <a:pos x="51" y="2381"/>
                  </a:cxn>
                  <a:cxn ang="0">
                    <a:pos x="31" y="2376"/>
                  </a:cxn>
                  <a:cxn ang="0">
                    <a:pos x="15" y="2365"/>
                  </a:cxn>
                  <a:cxn ang="0">
                    <a:pos x="3" y="2349"/>
                  </a:cxn>
                  <a:cxn ang="0">
                    <a:pos x="0" y="2328"/>
                  </a:cxn>
                  <a:cxn ang="0">
                    <a:pos x="0" y="50"/>
                  </a:cxn>
                  <a:cxn ang="0">
                    <a:pos x="3" y="30"/>
                  </a:cxn>
                  <a:cxn ang="0">
                    <a:pos x="13" y="14"/>
                  </a:cxn>
                  <a:cxn ang="0">
                    <a:pos x="28" y="4"/>
                  </a:cxn>
                  <a:cxn ang="0">
                    <a:pos x="47" y="0"/>
                  </a:cxn>
                  <a:cxn ang="0">
                    <a:pos x="54" y="1"/>
                  </a:cxn>
                  <a:cxn ang="0">
                    <a:pos x="1864" y="553"/>
                  </a:cxn>
                  <a:cxn ang="0">
                    <a:pos x="1875" y="558"/>
                  </a:cxn>
                  <a:cxn ang="0">
                    <a:pos x="1895" y="572"/>
                  </a:cxn>
                  <a:cxn ang="0">
                    <a:pos x="1910" y="594"/>
                  </a:cxn>
                  <a:cxn ang="0">
                    <a:pos x="1919" y="617"/>
                  </a:cxn>
                  <a:cxn ang="0">
                    <a:pos x="1920" y="1928"/>
                  </a:cxn>
                  <a:cxn ang="0">
                    <a:pos x="1919" y="1941"/>
                  </a:cxn>
                  <a:cxn ang="0">
                    <a:pos x="1910" y="1964"/>
                  </a:cxn>
                  <a:cxn ang="0">
                    <a:pos x="1894" y="1983"/>
                  </a:cxn>
                  <a:cxn ang="0">
                    <a:pos x="1873" y="1996"/>
                  </a:cxn>
                  <a:cxn ang="0">
                    <a:pos x="63" y="2380"/>
                  </a:cxn>
                  <a:cxn ang="0">
                    <a:pos x="51" y="2381"/>
                  </a:cxn>
                  <a:cxn ang="0">
                    <a:pos x="47" y="25"/>
                  </a:cxn>
                  <a:cxn ang="0">
                    <a:pos x="42" y="25"/>
                  </a:cxn>
                  <a:cxn ang="0">
                    <a:pos x="33" y="29"/>
                  </a:cxn>
                  <a:cxn ang="0">
                    <a:pos x="28" y="35"/>
                  </a:cxn>
                  <a:cxn ang="0">
                    <a:pos x="25" y="45"/>
                  </a:cxn>
                  <a:cxn ang="0">
                    <a:pos x="25" y="2328"/>
                  </a:cxn>
                  <a:cxn ang="0">
                    <a:pos x="26" y="2334"/>
                  </a:cxn>
                  <a:cxn ang="0">
                    <a:pos x="30" y="2344"/>
                  </a:cxn>
                  <a:cxn ang="0">
                    <a:pos x="36" y="2351"/>
                  </a:cxn>
                  <a:cxn ang="0">
                    <a:pos x="46" y="2355"/>
                  </a:cxn>
                  <a:cxn ang="0">
                    <a:pos x="51" y="2356"/>
                  </a:cxn>
                  <a:cxn ang="0">
                    <a:pos x="1856" y="1977"/>
                  </a:cxn>
                  <a:cxn ang="0">
                    <a:pos x="1864" y="1974"/>
                  </a:cxn>
                  <a:cxn ang="0">
                    <a:pos x="1878" y="1964"/>
                  </a:cxn>
                  <a:cxn ang="0">
                    <a:pos x="1888" y="1952"/>
                  </a:cxn>
                  <a:cxn ang="0">
                    <a:pos x="1894" y="1937"/>
                  </a:cxn>
                  <a:cxn ang="0">
                    <a:pos x="1895" y="630"/>
                  </a:cxn>
                  <a:cxn ang="0">
                    <a:pos x="1894" y="621"/>
                  </a:cxn>
                  <a:cxn ang="0">
                    <a:pos x="1888" y="605"/>
                  </a:cxn>
                  <a:cxn ang="0">
                    <a:pos x="1878" y="591"/>
                  </a:cxn>
                  <a:cxn ang="0">
                    <a:pos x="1864" y="580"/>
                  </a:cxn>
                  <a:cxn ang="0">
                    <a:pos x="56" y="26"/>
                  </a:cxn>
                  <a:cxn ang="0">
                    <a:pos x="47" y="25"/>
                  </a:cxn>
                </a:cxnLst>
                <a:rect l="0" t="0" r="r" b="b"/>
                <a:pathLst>
                  <a:path w="1920" h="2381">
                    <a:moveTo>
                      <a:pt x="51" y="2381"/>
                    </a:moveTo>
                    <a:lnTo>
                      <a:pt x="51" y="2381"/>
                    </a:lnTo>
                    <a:lnTo>
                      <a:pt x="41" y="2380"/>
                    </a:lnTo>
                    <a:lnTo>
                      <a:pt x="31" y="2376"/>
                    </a:lnTo>
                    <a:lnTo>
                      <a:pt x="22" y="2373"/>
                    </a:lnTo>
                    <a:lnTo>
                      <a:pt x="15" y="2365"/>
                    </a:lnTo>
                    <a:lnTo>
                      <a:pt x="8" y="2358"/>
                    </a:lnTo>
                    <a:lnTo>
                      <a:pt x="3" y="2349"/>
                    </a:lnTo>
                    <a:lnTo>
                      <a:pt x="1" y="2339"/>
                    </a:lnTo>
                    <a:lnTo>
                      <a:pt x="0" y="2328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0"/>
                    </a:lnTo>
                    <a:lnTo>
                      <a:pt x="7" y="21"/>
                    </a:lnTo>
                    <a:lnTo>
                      <a:pt x="13" y="14"/>
                    </a:lnTo>
                    <a:lnTo>
                      <a:pt x="20" y="9"/>
                    </a:lnTo>
                    <a:lnTo>
                      <a:pt x="28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47" y="0"/>
                    </a:lnTo>
                    <a:lnTo>
                      <a:pt x="54" y="1"/>
                    </a:lnTo>
                    <a:lnTo>
                      <a:pt x="63" y="3"/>
                    </a:lnTo>
                    <a:lnTo>
                      <a:pt x="1864" y="553"/>
                    </a:lnTo>
                    <a:lnTo>
                      <a:pt x="1864" y="553"/>
                    </a:lnTo>
                    <a:lnTo>
                      <a:pt x="1875" y="558"/>
                    </a:lnTo>
                    <a:lnTo>
                      <a:pt x="1885" y="565"/>
                    </a:lnTo>
                    <a:lnTo>
                      <a:pt x="1895" y="572"/>
                    </a:lnTo>
                    <a:lnTo>
                      <a:pt x="1904" y="582"/>
                    </a:lnTo>
                    <a:lnTo>
                      <a:pt x="1910" y="594"/>
                    </a:lnTo>
                    <a:lnTo>
                      <a:pt x="1915" y="605"/>
                    </a:lnTo>
                    <a:lnTo>
                      <a:pt x="1919" y="617"/>
                    </a:lnTo>
                    <a:lnTo>
                      <a:pt x="1920" y="630"/>
                    </a:lnTo>
                    <a:lnTo>
                      <a:pt x="1920" y="1928"/>
                    </a:lnTo>
                    <a:lnTo>
                      <a:pt x="1920" y="1928"/>
                    </a:lnTo>
                    <a:lnTo>
                      <a:pt x="1919" y="1941"/>
                    </a:lnTo>
                    <a:lnTo>
                      <a:pt x="1915" y="1953"/>
                    </a:lnTo>
                    <a:lnTo>
                      <a:pt x="1910" y="1964"/>
                    </a:lnTo>
                    <a:lnTo>
                      <a:pt x="1902" y="1974"/>
                    </a:lnTo>
                    <a:lnTo>
                      <a:pt x="1894" y="1983"/>
                    </a:lnTo>
                    <a:lnTo>
                      <a:pt x="1884" y="1990"/>
                    </a:lnTo>
                    <a:lnTo>
                      <a:pt x="1873" y="1996"/>
                    </a:lnTo>
                    <a:lnTo>
                      <a:pt x="1861" y="2000"/>
                    </a:lnTo>
                    <a:lnTo>
                      <a:pt x="63" y="2380"/>
                    </a:lnTo>
                    <a:lnTo>
                      <a:pt x="63" y="2380"/>
                    </a:lnTo>
                    <a:lnTo>
                      <a:pt x="51" y="2381"/>
                    </a:lnTo>
                    <a:lnTo>
                      <a:pt x="51" y="2381"/>
                    </a:lnTo>
                    <a:close/>
                    <a:moveTo>
                      <a:pt x="47" y="25"/>
                    </a:moveTo>
                    <a:lnTo>
                      <a:pt x="47" y="25"/>
                    </a:lnTo>
                    <a:lnTo>
                      <a:pt x="42" y="25"/>
                    </a:lnTo>
                    <a:lnTo>
                      <a:pt x="37" y="26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6" y="40"/>
                    </a:lnTo>
                    <a:lnTo>
                      <a:pt x="25" y="45"/>
                    </a:lnTo>
                    <a:lnTo>
                      <a:pt x="25" y="50"/>
                    </a:lnTo>
                    <a:lnTo>
                      <a:pt x="25" y="2328"/>
                    </a:lnTo>
                    <a:lnTo>
                      <a:pt x="25" y="2328"/>
                    </a:lnTo>
                    <a:lnTo>
                      <a:pt x="26" y="2334"/>
                    </a:lnTo>
                    <a:lnTo>
                      <a:pt x="27" y="2339"/>
                    </a:lnTo>
                    <a:lnTo>
                      <a:pt x="30" y="2344"/>
                    </a:lnTo>
                    <a:lnTo>
                      <a:pt x="32" y="2348"/>
                    </a:lnTo>
                    <a:lnTo>
                      <a:pt x="36" y="2351"/>
                    </a:lnTo>
                    <a:lnTo>
                      <a:pt x="41" y="2354"/>
                    </a:lnTo>
                    <a:lnTo>
                      <a:pt x="46" y="2355"/>
                    </a:lnTo>
                    <a:lnTo>
                      <a:pt x="51" y="2356"/>
                    </a:lnTo>
                    <a:lnTo>
                      <a:pt x="51" y="2356"/>
                    </a:lnTo>
                    <a:lnTo>
                      <a:pt x="58" y="2355"/>
                    </a:lnTo>
                    <a:lnTo>
                      <a:pt x="1856" y="1977"/>
                    </a:lnTo>
                    <a:lnTo>
                      <a:pt x="1856" y="1977"/>
                    </a:lnTo>
                    <a:lnTo>
                      <a:pt x="1864" y="1974"/>
                    </a:lnTo>
                    <a:lnTo>
                      <a:pt x="1871" y="1969"/>
                    </a:lnTo>
                    <a:lnTo>
                      <a:pt x="1878" y="1964"/>
                    </a:lnTo>
                    <a:lnTo>
                      <a:pt x="1884" y="1958"/>
                    </a:lnTo>
                    <a:lnTo>
                      <a:pt x="1888" y="1952"/>
                    </a:lnTo>
                    <a:lnTo>
                      <a:pt x="1891" y="1944"/>
                    </a:lnTo>
                    <a:lnTo>
                      <a:pt x="1894" y="1937"/>
                    </a:lnTo>
                    <a:lnTo>
                      <a:pt x="1895" y="1928"/>
                    </a:lnTo>
                    <a:lnTo>
                      <a:pt x="1895" y="630"/>
                    </a:lnTo>
                    <a:lnTo>
                      <a:pt x="1895" y="630"/>
                    </a:lnTo>
                    <a:lnTo>
                      <a:pt x="1894" y="621"/>
                    </a:lnTo>
                    <a:lnTo>
                      <a:pt x="1891" y="612"/>
                    </a:lnTo>
                    <a:lnTo>
                      <a:pt x="1888" y="605"/>
                    </a:lnTo>
                    <a:lnTo>
                      <a:pt x="1884" y="597"/>
                    </a:lnTo>
                    <a:lnTo>
                      <a:pt x="1878" y="591"/>
                    </a:lnTo>
                    <a:lnTo>
                      <a:pt x="1871" y="585"/>
                    </a:lnTo>
                    <a:lnTo>
                      <a:pt x="1864" y="580"/>
                    </a:lnTo>
                    <a:lnTo>
                      <a:pt x="1856" y="577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7" y="25"/>
                    </a:lnTo>
                    <a:lnTo>
                      <a:pt x="47" y="2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27" name="그룹 80">
                <a:extLst>
                  <a:ext uri="{FF2B5EF4-FFF2-40B4-BE49-F238E27FC236}">
                    <a16:creationId xmlns:a16="http://schemas.microsoft.com/office/drawing/2014/main" id="{B3CADE4A-B494-46B8-9BE8-323882F05078}"/>
                  </a:ext>
                </a:extLst>
              </p:cNvPr>
              <p:cNvGrpSpPr/>
              <p:nvPr/>
            </p:nvGrpSpPr>
            <p:grpSpPr>
              <a:xfrm>
                <a:off x="1719263" y="1724025"/>
                <a:ext cx="766763" cy="803276"/>
                <a:chOff x="1719263" y="1724025"/>
                <a:chExt cx="766763" cy="803276"/>
              </a:xfrm>
            </p:grpSpPr>
            <p:sp>
              <p:nvSpPr>
                <p:cNvPr id="31" name="Freeform 6">
                  <a:extLst>
                    <a:ext uri="{FF2B5EF4-FFF2-40B4-BE49-F238E27FC236}">
                      <a16:creationId xmlns:a16="http://schemas.microsoft.com/office/drawing/2014/main" id="{D82C94A8-059D-4120-980E-C5AFCFBC125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19263" y="1884363"/>
                  <a:ext cx="700088" cy="642938"/>
                </a:xfrm>
                <a:custGeom>
                  <a:avLst/>
                  <a:gdLst/>
                  <a:ahLst/>
                  <a:cxnLst>
                    <a:cxn ang="0">
                      <a:pos x="864" y="160"/>
                    </a:cxn>
                    <a:cxn ang="0">
                      <a:pos x="864" y="160"/>
                    </a:cxn>
                    <a:cxn ang="0">
                      <a:pos x="860" y="158"/>
                    </a:cxn>
                    <a:cxn ang="0">
                      <a:pos x="35" y="0"/>
                    </a:cxn>
                    <a:cxn ang="0">
                      <a:pos x="35" y="0"/>
                    </a:cxn>
                    <a:cxn ang="0">
                      <a:pos x="29" y="0"/>
                    </a:cxn>
                    <a:cxn ang="0">
                      <a:pos x="22" y="1"/>
                    </a:cxn>
                    <a:cxn ang="0">
                      <a:pos x="17" y="4"/>
                    </a:cxn>
                    <a:cxn ang="0">
                      <a:pos x="12" y="7"/>
                    </a:cxn>
                    <a:cxn ang="0">
                      <a:pos x="7" y="12"/>
                    </a:cxn>
                    <a:cxn ang="0">
                      <a:pos x="4" y="18"/>
                    </a:cxn>
                    <a:cxn ang="0">
                      <a:pos x="2" y="26"/>
                    </a:cxn>
                    <a:cxn ang="0">
                      <a:pos x="0" y="33"/>
                    </a:cxn>
                    <a:cxn ang="0">
                      <a:pos x="0" y="768"/>
                    </a:cxn>
                    <a:cxn ang="0">
                      <a:pos x="0" y="768"/>
                    </a:cxn>
                    <a:cxn ang="0">
                      <a:pos x="2" y="776"/>
                    </a:cxn>
                    <a:cxn ang="0">
                      <a:pos x="4" y="783"/>
                    </a:cxn>
                    <a:cxn ang="0">
                      <a:pos x="7" y="791"/>
                    </a:cxn>
                    <a:cxn ang="0">
                      <a:pos x="12" y="796"/>
                    </a:cxn>
                    <a:cxn ang="0">
                      <a:pos x="17" y="801"/>
                    </a:cxn>
                    <a:cxn ang="0">
                      <a:pos x="22" y="804"/>
                    </a:cxn>
                    <a:cxn ang="0">
                      <a:pos x="29" y="807"/>
                    </a:cxn>
                    <a:cxn ang="0">
                      <a:pos x="35" y="808"/>
                    </a:cxn>
                    <a:cxn ang="0">
                      <a:pos x="860" y="809"/>
                    </a:cxn>
                    <a:cxn ang="0">
                      <a:pos x="860" y="809"/>
                    </a:cxn>
                    <a:cxn ang="0">
                      <a:pos x="864" y="809"/>
                    </a:cxn>
                    <a:cxn ang="0">
                      <a:pos x="869" y="807"/>
                    </a:cxn>
                    <a:cxn ang="0">
                      <a:pos x="872" y="804"/>
                    </a:cxn>
                    <a:cxn ang="0">
                      <a:pos x="875" y="801"/>
                    </a:cxn>
                    <a:cxn ang="0">
                      <a:pos x="879" y="796"/>
                    </a:cxn>
                    <a:cxn ang="0">
                      <a:pos x="880" y="791"/>
                    </a:cxn>
                    <a:cxn ang="0">
                      <a:pos x="881" y="784"/>
                    </a:cxn>
                    <a:cxn ang="0">
                      <a:pos x="882" y="778"/>
                    </a:cxn>
                    <a:cxn ang="0">
                      <a:pos x="882" y="194"/>
                    </a:cxn>
                    <a:cxn ang="0">
                      <a:pos x="882" y="194"/>
                    </a:cxn>
                    <a:cxn ang="0">
                      <a:pos x="881" y="187"/>
                    </a:cxn>
                    <a:cxn ang="0">
                      <a:pos x="880" y="181"/>
                    </a:cxn>
                    <a:cxn ang="0">
                      <a:pos x="879" y="175"/>
                    </a:cxn>
                    <a:cxn ang="0">
                      <a:pos x="875" y="170"/>
                    </a:cxn>
                    <a:cxn ang="0">
                      <a:pos x="875" y="170"/>
                    </a:cxn>
                    <a:cxn ang="0">
                      <a:pos x="870" y="164"/>
                    </a:cxn>
                    <a:cxn ang="0">
                      <a:pos x="864" y="160"/>
                    </a:cxn>
                    <a:cxn ang="0">
                      <a:pos x="864" y="160"/>
                    </a:cxn>
                    <a:cxn ang="0">
                      <a:pos x="859" y="776"/>
                    </a:cxn>
                    <a:cxn ang="0">
                      <a:pos x="38" y="766"/>
                    </a:cxn>
                    <a:cxn ang="0">
                      <a:pos x="38" y="135"/>
                    </a:cxn>
                    <a:cxn ang="0">
                      <a:pos x="859" y="267"/>
                    </a:cxn>
                    <a:cxn ang="0">
                      <a:pos x="859" y="776"/>
                    </a:cxn>
                  </a:cxnLst>
                  <a:rect l="0" t="0" r="r" b="b"/>
                  <a:pathLst>
                    <a:path w="882" h="809">
                      <a:moveTo>
                        <a:pt x="864" y="160"/>
                      </a:moveTo>
                      <a:lnTo>
                        <a:pt x="864" y="160"/>
                      </a:lnTo>
                      <a:lnTo>
                        <a:pt x="860" y="158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29" y="0"/>
                      </a:lnTo>
                      <a:lnTo>
                        <a:pt x="22" y="1"/>
                      </a:lnTo>
                      <a:lnTo>
                        <a:pt x="17" y="4"/>
                      </a:lnTo>
                      <a:lnTo>
                        <a:pt x="12" y="7"/>
                      </a:lnTo>
                      <a:lnTo>
                        <a:pt x="7" y="12"/>
                      </a:lnTo>
                      <a:lnTo>
                        <a:pt x="4" y="18"/>
                      </a:lnTo>
                      <a:lnTo>
                        <a:pt x="2" y="26"/>
                      </a:lnTo>
                      <a:lnTo>
                        <a:pt x="0" y="33"/>
                      </a:lnTo>
                      <a:lnTo>
                        <a:pt x="0" y="768"/>
                      </a:lnTo>
                      <a:lnTo>
                        <a:pt x="0" y="768"/>
                      </a:lnTo>
                      <a:lnTo>
                        <a:pt x="2" y="776"/>
                      </a:lnTo>
                      <a:lnTo>
                        <a:pt x="4" y="783"/>
                      </a:lnTo>
                      <a:lnTo>
                        <a:pt x="7" y="791"/>
                      </a:lnTo>
                      <a:lnTo>
                        <a:pt x="12" y="796"/>
                      </a:lnTo>
                      <a:lnTo>
                        <a:pt x="17" y="801"/>
                      </a:lnTo>
                      <a:lnTo>
                        <a:pt x="22" y="804"/>
                      </a:lnTo>
                      <a:lnTo>
                        <a:pt x="29" y="807"/>
                      </a:lnTo>
                      <a:lnTo>
                        <a:pt x="35" y="808"/>
                      </a:lnTo>
                      <a:lnTo>
                        <a:pt x="860" y="809"/>
                      </a:lnTo>
                      <a:lnTo>
                        <a:pt x="860" y="809"/>
                      </a:lnTo>
                      <a:lnTo>
                        <a:pt x="864" y="809"/>
                      </a:lnTo>
                      <a:lnTo>
                        <a:pt x="869" y="807"/>
                      </a:lnTo>
                      <a:lnTo>
                        <a:pt x="872" y="804"/>
                      </a:lnTo>
                      <a:lnTo>
                        <a:pt x="875" y="801"/>
                      </a:lnTo>
                      <a:lnTo>
                        <a:pt x="879" y="796"/>
                      </a:lnTo>
                      <a:lnTo>
                        <a:pt x="880" y="791"/>
                      </a:lnTo>
                      <a:lnTo>
                        <a:pt x="881" y="784"/>
                      </a:lnTo>
                      <a:lnTo>
                        <a:pt x="882" y="778"/>
                      </a:lnTo>
                      <a:lnTo>
                        <a:pt x="882" y="194"/>
                      </a:lnTo>
                      <a:lnTo>
                        <a:pt x="882" y="194"/>
                      </a:lnTo>
                      <a:lnTo>
                        <a:pt x="881" y="187"/>
                      </a:lnTo>
                      <a:lnTo>
                        <a:pt x="880" y="181"/>
                      </a:lnTo>
                      <a:lnTo>
                        <a:pt x="879" y="175"/>
                      </a:lnTo>
                      <a:lnTo>
                        <a:pt x="875" y="170"/>
                      </a:lnTo>
                      <a:lnTo>
                        <a:pt x="875" y="170"/>
                      </a:lnTo>
                      <a:lnTo>
                        <a:pt x="870" y="164"/>
                      </a:lnTo>
                      <a:lnTo>
                        <a:pt x="864" y="160"/>
                      </a:lnTo>
                      <a:lnTo>
                        <a:pt x="864" y="160"/>
                      </a:lnTo>
                      <a:close/>
                      <a:moveTo>
                        <a:pt x="859" y="776"/>
                      </a:moveTo>
                      <a:lnTo>
                        <a:pt x="38" y="766"/>
                      </a:lnTo>
                      <a:lnTo>
                        <a:pt x="38" y="135"/>
                      </a:lnTo>
                      <a:lnTo>
                        <a:pt x="859" y="267"/>
                      </a:lnTo>
                      <a:lnTo>
                        <a:pt x="859" y="776"/>
                      </a:lnTo>
                      <a:close/>
                    </a:path>
                  </a:pathLst>
                </a:custGeom>
                <a:solidFill>
                  <a:srgbClr val="A7C70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7">
                  <a:extLst>
                    <a:ext uri="{FF2B5EF4-FFF2-40B4-BE49-F238E27FC236}">
                      <a16:creationId xmlns:a16="http://schemas.microsoft.com/office/drawing/2014/main" id="{9277D0D4-500C-44FE-B51D-8D52653E37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24038" y="1724025"/>
                  <a:ext cx="661988" cy="657225"/>
                </a:xfrm>
                <a:custGeom>
                  <a:avLst/>
                  <a:gdLst/>
                  <a:ahLst/>
                  <a:cxnLst>
                    <a:cxn ang="0">
                      <a:pos x="812" y="192"/>
                    </a:cxn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26" y="0"/>
                    </a:cxn>
                    <a:cxn ang="0">
                      <a:pos x="20" y="0"/>
                    </a:cxn>
                    <a:cxn ang="0">
                      <a:pos x="15" y="2"/>
                    </a:cxn>
                    <a:cxn ang="0">
                      <a:pos x="10" y="6"/>
                    </a:cxn>
                    <a:cxn ang="0">
                      <a:pos x="6" y="11"/>
                    </a:cxn>
                    <a:cxn ang="0">
                      <a:pos x="3" y="16"/>
                    </a:cxn>
                    <a:cxn ang="0">
                      <a:pos x="1" y="23"/>
                    </a:cxn>
                    <a:cxn ang="0">
                      <a:pos x="0" y="31"/>
                    </a:cxn>
                    <a:cxn ang="0">
                      <a:pos x="0" y="206"/>
                    </a:cxn>
                    <a:cxn ang="0">
                      <a:pos x="35" y="212"/>
                    </a:cxn>
                    <a:cxn ang="0">
                      <a:pos x="35" y="131"/>
                    </a:cxn>
                    <a:cxn ang="0">
                      <a:pos x="811" y="298"/>
                    </a:cxn>
                    <a:cxn ang="0">
                      <a:pos x="811" y="794"/>
                    </a:cxn>
                    <a:cxn ang="0">
                      <a:pos x="755" y="791"/>
                    </a:cxn>
                    <a:cxn ang="0">
                      <a:pos x="755" y="824"/>
                    </a:cxn>
                    <a:cxn ang="0">
                      <a:pos x="812" y="828"/>
                    </a:cxn>
                    <a:cxn ang="0">
                      <a:pos x="812" y="828"/>
                    </a:cxn>
                    <a:cxn ang="0">
                      <a:pos x="816" y="827"/>
                    </a:cxn>
                    <a:cxn ang="0">
                      <a:pos x="821" y="825"/>
                    </a:cxn>
                    <a:cxn ang="0">
                      <a:pos x="824" y="823"/>
                    </a:cxn>
                    <a:cxn ang="0">
                      <a:pos x="827" y="819"/>
                    </a:cxn>
                    <a:cxn ang="0">
                      <a:pos x="830" y="815"/>
                    </a:cxn>
                    <a:cxn ang="0">
                      <a:pos x="832" y="809"/>
                    </a:cxn>
                    <a:cxn ang="0">
                      <a:pos x="833" y="804"/>
                    </a:cxn>
                    <a:cxn ang="0">
                      <a:pos x="833" y="798"/>
                    </a:cxn>
                    <a:cxn ang="0">
                      <a:pos x="833" y="228"/>
                    </a:cxn>
                    <a:cxn ang="0">
                      <a:pos x="833" y="228"/>
                    </a:cxn>
                    <a:cxn ang="0">
                      <a:pos x="833" y="222"/>
                    </a:cxn>
                    <a:cxn ang="0">
                      <a:pos x="832" y="216"/>
                    </a:cxn>
                    <a:cxn ang="0">
                      <a:pos x="830" y="210"/>
                    </a:cxn>
                    <a:cxn ang="0">
                      <a:pos x="827" y="205"/>
                    </a:cxn>
                    <a:cxn ang="0">
                      <a:pos x="824" y="200"/>
                    </a:cxn>
                    <a:cxn ang="0">
                      <a:pos x="821" y="196"/>
                    </a:cxn>
                    <a:cxn ang="0">
                      <a:pos x="816" y="193"/>
                    </a:cxn>
                    <a:cxn ang="0">
                      <a:pos x="812" y="192"/>
                    </a:cxn>
                    <a:cxn ang="0">
                      <a:pos x="812" y="192"/>
                    </a:cxn>
                  </a:cxnLst>
                  <a:rect l="0" t="0" r="r" b="b"/>
                  <a:pathLst>
                    <a:path w="833" h="828">
                      <a:moveTo>
                        <a:pt x="812" y="192"/>
                      </a:move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0"/>
                      </a:lnTo>
                      <a:lnTo>
                        <a:pt x="15" y="2"/>
                      </a:lnTo>
                      <a:lnTo>
                        <a:pt x="10" y="6"/>
                      </a:lnTo>
                      <a:lnTo>
                        <a:pt x="6" y="11"/>
                      </a:lnTo>
                      <a:lnTo>
                        <a:pt x="3" y="16"/>
                      </a:lnTo>
                      <a:lnTo>
                        <a:pt x="1" y="23"/>
                      </a:lnTo>
                      <a:lnTo>
                        <a:pt x="0" y="31"/>
                      </a:lnTo>
                      <a:lnTo>
                        <a:pt x="0" y="206"/>
                      </a:lnTo>
                      <a:lnTo>
                        <a:pt x="35" y="212"/>
                      </a:lnTo>
                      <a:lnTo>
                        <a:pt x="35" y="131"/>
                      </a:lnTo>
                      <a:lnTo>
                        <a:pt x="811" y="298"/>
                      </a:lnTo>
                      <a:lnTo>
                        <a:pt x="811" y="794"/>
                      </a:lnTo>
                      <a:lnTo>
                        <a:pt x="755" y="791"/>
                      </a:lnTo>
                      <a:lnTo>
                        <a:pt x="755" y="824"/>
                      </a:lnTo>
                      <a:lnTo>
                        <a:pt x="812" y="828"/>
                      </a:lnTo>
                      <a:lnTo>
                        <a:pt x="812" y="828"/>
                      </a:lnTo>
                      <a:lnTo>
                        <a:pt x="816" y="827"/>
                      </a:lnTo>
                      <a:lnTo>
                        <a:pt x="821" y="825"/>
                      </a:lnTo>
                      <a:lnTo>
                        <a:pt x="824" y="823"/>
                      </a:lnTo>
                      <a:lnTo>
                        <a:pt x="827" y="819"/>
                      </a:lnTo>
                      <a:lnTo>
                        <a:pt x="830" y="815"/>
                      </a:lnTo>
                      <a:lnTo>
                        <a:pt x="832" y="809"/>
                      </a:lnTo>
                      <a:lnTo>
                        <a:pt x="833" y="804"/>
                      </a:lnTo>
                      <a:lnTo>
                        <a:pt x="833" y="798"/>
                      </a:lnTo>
                      <a:lnTo>
                        <a:pt x="833" y="228"/>
                      </a:lnTo>
                      <a:lnTo>
                        <a:pt x="833" y="228"/>
                      </a:lnTo>
                      <a:lnTo>
                        <a:pt x="833" y="222"/>
                      </a:lnTo>
                      <a:lnTo>
                        <a:pt x="832" y="216"/>
                      </a:lnTo>
                      <a:lnTo>
                        <a:pt x="830" y="210"/>
                      </a:lnTo>
                      <a:lnTo>
                        <a:pt x="827" y="205"/>
                      </a:lnTo>
                      <a:lnTo>
                        <a:pt x="824" y="200"/>
                      </a:lnTo>
                      <a:lnTo>
                        <a:pt x="821" y="196"/>
                      </a:lnTo>
                      <a:lnTo>
                        <a:pt x="816" y="193"/>
                      </a:lnTo>
                      <a:lnTo>
                        <a:pt x="812" y="192"/>
                      </a:lnTo>
                      <a:lnTo>
                        <a:pt x="812" y="1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" name="그룹 81">
                <a:extLst>
                  <a:ext uri="{FF2B5EF4-FFF2-40B4-BE49-F238E27FC236}">
                    <a16:creationId xmlns:a16="http://schemas.microsoft.com/office/drawing/2014/main" id="{03C2D4A4-DD43-4910-B8BF-1AC65CD83A8B}"/>
                  </a:ext>
                </a:extLst>
              </p:cNvPr>
              <p:cNvGrpSpPr/>
              <p:nvPr/>
            </p:nvGrpSpPr>
            <p:grpSpPr>
              <a:xfrm>
                <a:off x="2500313" y="2454275"/>
                <a:ext cx="363538" cy="458788"/>
                <a:chOff x="2500313" y="2454275"/>
                <a:chExt cx="363538" cy="458788"/>
              </a:xfrm>
            </p:grpSpPr>
            <p:sp>
              <p:nvSpPr>
                <p:cNvPr id="29" name="Freeform 8">
                  <a:extLst>
                    <a:ext uri="{FF2B5EF4-FFF2-40B4-BE49-F238E27FC236}">
                      <a16:creationId xmlns:a16="http://schemas.microsoft.com/office/drawing/2014/main" id="{2617DB3C-9C5C-481B-96E1-570CADC989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00313" y="2552700"/>
                  <a:ext cx="328613" cy="360363"/>
                </a:xfrm>
                <a:custGeom>
                  <a:avLst/>
                  <a:gdLst/>
                  <a:ahLst/>
                  <a:cxnLst>
                    <a:cxn ang="0">
                      <a:pos x="406" y="0"/>
                    </a:cxn>
                    <a:cxn ang="0">
                      <a:pos x="406" y="0"/>
                    </a:cxn>
                    <a:cxn ang="0">
                      <a:pos x="404" y="0"/>
                    </a:cxn>
                    <a:cxn ang="0">
                      <a:pos x="15" y="2"/>
                    </a:cxn>
                    <a:cxn ang="0">
                      <a:pos x="15" y="2"/>
                    </a:cxn>
                    <a:cxn ang="0">
                      <a:pos x="13" y="3"/>
                    </a:cxn>
                    <a:cxn ang="0">
                      <a:pos x="10" y="5"/>
                    </a:cxn>
                    <a:cxn ang="0">
                      <a:pos x="5" y="10"/>
                    </a:cxn>
                    <a:cxn ang="0">
                      <a:pos x="1" y="16"/>
                    </a:cxn>
                    <a:cxn ang="0">
                      <a:pos x="0" y="25"/>
                    </a:cxn>
                    <a:cxn ang="0">
                      <a:pos x="0" y="433"/>
                    </a:cxn>
                    <a:cxn ang="0">
                      <a:pos x="0" y="433"/>
                    </a:cxn>
                    <a:cxn ang="0">
                      <a:pos x="1" y="440"/>
                    </a:cxn>
                    <a:cxn ang="0">
                      <a:pos x="5" y="448"/>
                    </a:cxn>
                    <a:cxn ang="0">
                      <a:pos x="8" y="450"/>
                    </a:cxn>
                    <a:cxn ang="0">
                      <a:pos x="10" y="452"/>
                    </a:cxn>
                    <a:cxn ang="0">
                      <a:pos x="13" y="453"/>
                    </a:cxn>
                    <a:cxn ang="0">
                      <a:pos x="15" y="453"/>
                    </a:cxn>
                    <a:cxn ang="0">
                      <a:pos x="404" y="396"/>
                    </a:cxn>
                    <a:cxn ang="0">
                      <a:pos x="404" y="396"/>
                    </a:cxn>
                    <a:cxn ang="0">
                      <a:pos x="409" y="395"/>
                    </a:cxn>
                    <a:cxn ang="0">
                      <a:pos x="411" y="390"/>
                    </a:cxn>
                    <a:cxn ang="0">
                      <a:pos x="414" y="383"/>
                    </a:cxn>
                    <a:cxn ang="0">
                      <a:pos x="415" y="375"/>
                    </a:cxn>
                    <a:cxn ang="0">
                      <a:pos x="415" y="18"/>
                    </a:cxn>
                    <a:cxn ang="0">
                      <a:pos x="415" y="18"/>
                    </a:cxn>
                    <a:cxn ang="0">
                      <a:pos x="414" y="11"/>
                    </a:cxn>
                    <a:cxn ang="0">
                      <a:pos x="411" y="5"/>
                    </a:cxn>
                    <a:cxn ang="0">
                      <a:pos x="411" y="5"/>
                    </a:cxn>
                    <a:cxn ang="0">
                      <a:pos x="409" y="2"/>
                    </a:cxn>
                    <a:cxn ang="0">
                      <a:pos x="406" y="0"/>
                    </a:cxn>
                    <a:cxn ang="0">
                      <a:pos x="406" y="0"/>
                    </a:cxn>
                    <a:cxn ang="0">
                      <a:pos x="402" y="376"/>
                    </a:cxn>
                    <a:cxn ang="0">
                      <a:pos x="16" y="429"/>
                    </a:cxn>
                    <a:cxn ang="0">
                      <a:pos x="16" y="78"/>
                    </a:cxn>
                    <a:cxn ang="0">
                      <a:pos x="402" y="66"/>
                    </a:cxn>
                    <a:cxn ang="0">
                      <a:pos x="402" y="376"/>
                    </a:cxn>
                  </a:cxnLst>
                  <a:rect l="0" t="0" r="r" b="b"/>
                  <a:pathLst>
                    <a:path w="415" h="453">
                      <a:moveTo>
                        <a:pt x="406" y="0"/>
                      </a:moveTo>
                      <a:lnTo>
                        <a:pt x="406" y="0"/>
                      </a:lnTo>
                      <a:lnTo>
                        <a:pt x="404" y="0"/>
                      </a:lnTo>
                      <a:lnTo>
                        <a:pt x="15" y="2"/>
                      </a:lnTo>
                      <a:lnTo>
                        <a:pt x="15" y="2"/>
                      </a:lnTo>
                      <a:lnTo>
                        <a:pt x="13" y="3"/>
                      </a:lnTo>
                      <a:lnTo>
                        <a:pt x="10" y="5"/>
                      </a:lnTo>
                      <a:lnTo>
                        <a:pt x="5" y="10"/>
                      </a:lnTo>
                      <a:lnTo>
                        <a:pt x="1" y="16"/>
                      </a:lnTo>
                      <a:lnTo>
                        <a:pt x="0" y="25"/>
                      </a:lnTo>
                      <a:lnTo>
                        <a:pt x="0" y="433"/>
                      </a:lnTo>
                      <a:lnTo>
                        <a:pt x="0" y="433"/>
                      </a:lnTo>
                      <a:lnTo>
                        <a:pt x="1" y="440"/>
                      </a:lnTo>
                      <a:lnTo>
                        <a:pt x="5" y="448"/>
                      </a:lnTo>
                      <a:lnTo>
                        <a:pt x="8" y="450"/>
                      </a:lnTo>
                      <a:lnTo>
                        <a:pt x="10" y="452"/>
                      </a:lnTo>
                      <a:lnTo>
                        <a:pt x="13" y="453"/>
                      </a:lnTo>
                      <a:lnTo>
                        <a:pt x="15" y="453"/>
                      </a:lnTo>
                      <a:lnTo>
                        <a:pt x="404" y="396"/>
                      </a:lnTo>
                      <a:lnTo>
                        <a:pt x="404" y="396"/>
                      </a:lnTo>
                      <a:lnTo>
                        <a:pt x="409" y="395"/>
                      </a:lnTo>
                      <a:lnTo>
                        <a:pt x="411" y="390"/>
                      </a:lnTo>
                      <a:lnTo>
                        <a:pt x="414" y="383"/>
                      </a:lnTo>
                      <a:lnTo>
                        <a:pt x="415" y="375"/>
                      </a:lnTo>
                      <a:lnTo>
                        <a:pt x="415" y="18"/>
                      </a:lnTo>
                      <a:lnTo>
                        <a:pt x="415" y="18"/>
                      </a:lnTo>
                      <a:lnTo>
                        <a:pt x="414" y="11"/>
                      </a:lnTo>
                      <a:lnTo>
                        <a:pt x="411" y="5"/>
                      </a:lnTo>
                      <a:lnTo>
                        <a:pt x="411" y="5"/>
                      </a:lnTo>
                      <a:lnTo>
                        <a:pt x="409" y="2"/>
                      </a:lnTo>
                      <a:lnTo>
                        <a:pt x="406" y="0"/>
                      </a:lnTo>
                      <a:lnTo>
                        <a:pt x="406" y="0"/>
                      </a:lnTo>
                      <a:close/>
                      <a:moveTo>
                        <a:pt x="402" y="376"/>
                      </a:moveTo>
                      <a:lnTo>
                        <a:pt x="16" y="429"/>
                      </a:lnTo>
                      <a:lnTo>
                        <a:pt x="16" y="78"/>
                      </a:lnTo>
                      <a:lnTo>
                        <a:pt x="402" y="66"/>
                      </a:lnTo>
                      <a:lnTo>
                        <a:pt x="402" y="3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F5FF4559-3348-4E95-8E94-1943D52D4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6351" y="2454275"/>
                  <a:ext cx="317500" cy="322263"/>
                </a:xfrm>
                <a:custGeom>
                  <a:avLst/>
                  <a:gdLst/>
                  <a:ahLst/>
                  <a:cxnLst>
                    <a:cxn ang="0">
                      <a:pos x="390" y="13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" y="2"/>
                    </a:cxn>
                    <a:cxn ang="0">
                      <a:pos x="9" y="3"/>
                    </a:cxn>
                    <a:cxn ang="0">
                      <a:pos x="5" y="7"/>
                    </a:cxn>
                    <a:cxn ang="0">
                      <a:pos x="1" y="14"/>
                    </a:cxn>
                    <a:cxn ang="0">
                      <a:pos x="0" y="23"/>
                    </a:cxn>
                    <a:cxn ang="0">
                      <a:pos x="0" y="121"/>
                    </a:cxn>
                    <a:cxn ang="0">
                      <a:pos x="15" y="121"/>
                    </a:cxn>
                    <a:cxn ang="0">
                      <a:pos x="15" y="75"/>
                    </a:cxn>
                    <a:cxn ang="0">
                      <a:pos x="390" y="77"/>
                    </a:cxn>
                    <a:cxn ang="0">
                      <a:pos x="390" y="383"/>
                    </a:cxn>
                    <a:cxn ang="0">
                      <a:pos x="362" y="386"/>
                    </a:cxn>
                    <a:cxn ang="0">
                      <a:pos x="362" y="406"/>
                    </a:cxn>
                    <a:cxn ang="0">
                      <a:pos x="390" y="403"/>
                    </a:cxn>
                    <a:cxn ang="0">
                      <a:pos x="390" y="403"/>
                    </a:cxn>
                    <a:cxn ang="0">
                      <a:pos x="395" y="401"/>
                    </a:cxn>
                    <a:cxn ang="0">
                      <a:pos x="399" y="396"/>
                    </a:cxn>
                    <a:cxn ang="0">
                      <a:pos x="401" y="390"/>
                    </a:cxn>
                    <a:cxn ang="0">
                      <a:pos x="401" y="383"/>
                    </a:cxn>
                    <a:cxn ang="0">
                      <a:pos x="401" y="31"/>
                    </a:cxn>
                    <a:cxn ang="0">
                      <a:pos x="401" y="31"/>
                    </a:cxn>
                    <a:cxn ang="0">
                      <a:pos x="401" y="24"/>
                    </a:cxn>
                    <a:cxn ang="0">
                      <a:pos x="399" y="18"/>
                    </a:cxn>
                    <a:cxn ang="0">
                      <a:pos x="395" y="14"/>
                    </a:cxn>
                    <a:cxn ang="0">
                      <a:pos x="393" y="13"/>
                    </a:cxn>
                    <a:cxn ang="0">
                      <a:pos x="390" y="13"/>
                    </a:cxn>
                    <a:cxn ang="0">
                      <a:pos x="390" y="13"/>
                    </a:cxn>
                  </a:cxnLst>
                  <a:rect l="0" t="0" r="r" b="b"/>
                  <a:pathLst>
                    <a:path w="401" h="406">
                      <a:moveTo>
                        <a:pt x="390" y="13"/>
                      </a:move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2"/>
                      </a:lnTo>
                      <a:lnTo>
                        <a:pt x="9" y="3"/>
                      </a:lnTo>
                      <a:lnTo>
                        <a:pt x="5" y="7"/>
                      </a:lnTo>
                      <a:lnTo>
                        <a:pt x="1" y="14"/>
                      </a:lnTo>
                      <a:lnTo>
                        <a:pt x="0" y="23"/>
                      </a:lnTo>
                      <a:lnTo>
                        <a:pt x="0" y="121"/>
                      </a:lnTo>
                      <a:lnTo>
                        <a:pt x="15" y="121"/>
                      </a:lnTo>
                      <a:lnTo>
                        <a:pt x="15" y="75"/>
                      </a:lnTo>
                      <a:lnTo>
                        <a:pt x="390" y="77"/>
                      </a:lnTo>
                      <a:lnTo>
                        <a:pt x="390" y="383"/>
                      </a:lnTo>
                      <a:lnTo>
                        <a:pt x="362" y="386"/>
                      </a:lnTo>
                      <a:lnTo>
                        <a:pt x="362" y="406"/>
                      </a:lnTo>
                      <a:lnTo>
                        <a:pt x="390" y="403"/>
                      </a:lnTo>
                      <a:lnTo>
                        <a:pt x="390" y="403"/>
                      </a:lnTo>
                      <a:lnTo>
                        <a:pt x="395" y="401"/>
                      </a:lnTo>
                      <a:lnTo>
                        <a:pt x="399" y="396"/>
                      </a:lnTo>
                      <a:lnTo>
                        <a:pt x="401" y="390"/>
                      </a:lnTo>
                      <a:lnTo>
                        <a:pt x="401" y="383"/>
                      </a:lnTo>
                      <a:lnTo>
                        <a:pt x="401" y="31"/>
                      </a:lnTo>
                      <a:lnTo>
                        <a:pt x="401" y="31"/>
                      </a:lnTo>
                      <a:lnTo>
                        <a:pt x="401" y="24"/>
                      </a:lnTo>
                      <a:lnTo>
                        <a:pt x="399" y="18"/>
                      </a:lnTo>
                      <a:lnTo>
                        <a:pt x="395" y="14"/>
                      </a:lnTo>
                      <a:lnTo>
                        <a:pt x="393" y="13"/>
                      </a:lnTo>
                      <a:lnTo>
                        <a:pt x="390" y="13"/>
                      </a:lnTo>
                      <a:lnTo>
                        <a:pt x="390" y="13"/>
                      </a:lnTo>
                      <a:close/>
                    </a:path>
                  </a:pathLst>
                </a:custGeom>
                <a:solidFill>
                  <a:srgbClr val="64CBC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BE45A20-E352-46B8-9931-D1A9B586F6F8}"/>
                </a:ext>
              </a:extLst>
            </p:cNvPr>
            <p:cNvGrpSpPr/>
            <p:nvPr/>
          </p:nvGrpSpPr>
          <p:grpSpPr>
            <a:xfrm>
              <a:off x="6753219" y="905598"/>
              <a:ext cx="1443851" cy="2610527"/>
              <a:chOff x="3067051" y="889000"/>
              <a:chExt cx="1620838" cy="2930526"/>
            </a:xfrm>
          </p:grpSpPr>
          <p:grpSp>
            <p:nvGrpSpPr>
              <p:cNvPr id="16" name="그룹 85">
                <a:extLst>
                  <a:ext uri="{FF2B5EF4-FFF2-40B4-BE49-F238E27FC236}">
                    <a16:creationId xmlns:a16="http://schemas.microsoft.com/office/drawing/2014/main" id="{AE8B984D-E736-402D-932D-1DDA37A1DC3A}"/>
                  </a:ext>
                </a:extLst>
              </p:cNvPr>
              <p:cNvGrpSpPr/>
              <p:nvPr/>
            </p:nvGrpSpPr>
            <p:grpSpPr>
              <a:xfrm>
                <a:off x="3354388" y="1357313"/>
                <a:ext cx="788988" cy="1147762"/>
                <a:chOff x="3354388" y="1357313"/>
                <a:chExt cx="788988" cy="1147762"/>
              </a:xfrm>
            </p:grpSpPr>
            <p:sp>
              <p:nvSpPr>
                <p:cNvPr id="24" name="Freeform 11">
                  <a:extLst>
                    <a:ext uri="{FF2B5EF4-FFF2-40B4-BE49-F238E27FC236}">
                      <a16:creationId xmlns:a16="http://schemas.microsoft.com/office/drawing/2014/main" id="{B54E78A4-A94A-403C-89EB-1E178A54E88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54388" y="1581150"/>
                  <a:ext cx="720725" cy="923925"/>
                </a:xfrm>
                <a:custGeom>
                  <a:avLst/>
                  <a:gdLst/>
                  <a:ahLst/>
                  <a:cxnLst>
                    <a:cxn ang="0">
                      <a:pos x="890" y="248"/>
                    </a:cxn>
                    <a:cxn ang="0">
                      <a:pos x="890" y="248"/>
                    </a:cxn>
                    <a:cxn ang="0">
                      <a:pos x="885" y="246"/>
                    </a:cxn>
                    <a:cxn ang="0">
                      <a:pos x="36" y="0"/>
                    </a:cxn>
                    <a:cxn ang="0">
                      <a:pos x="36" y="0"/>
                    </a:cxn>
                    <a:cxn ang="0">
                      <a:pos x="28" y="0"/>
                    </a:cxn>
                    <a:cxn ang="0">
                      <a:pos x="21" y="1"/>
                    </a:cxn>
                    <a:cxn ang="0">
                      <a:pos x="16" y="5"/>
                    </a:cxn>
                    <a:cxn ang="0">
                      <a:pos x="10" y="10"/>
                    </a:cxn>
                    <a:cxn ang="0">
                      <a:pos x="6" y="17"/>
                    </a:cxn>
                    <a:cxn ang="0">
                      <a:pos x="2" y="25"/>
                    </a:cxn>
                    <a:cxn ang="0">
                      <a:pos x="0" y="34"/>
                    </a:cxn>
                    <a:cxn ang="0">
                      <a:pos x="0" y="46"/>
                    </a:cxn>
                    <a:cxn ang="0">
                      <a:pos x="0" y="1086"/>
                    </a:cxn>
                    <a:cxn ang="0">
                      <a:pos x="0" y="1086"/>
                    </a:cxn>
                    <a:cxn ang="0">
                      <a:pos x="0" y="1097"/>
                    </a:cxn>
                    <a:cxn ang="0">
                      <a:pos x="2" y="1107"/>
                    </a:cxn>
                    <a:cxn ang="0">
                      <a:pos x="6" y="1117"/>
                    </a:cxn>
                    <a:cxn ang="0">
                      <a:pos x="10" y="1126"/>
                    </a:cxn>
                    <a:cxn ang="0">
                      <a:pos x="16" y="1132"/>
                    </a:cxn>
                    <a:cxn ang="0">
                      <a:pos x="21" y="1138"/>
                    </a:cxn>
                    <a:cxn ang="0">
                      <a:pos x="28" y="1142"/>
                    </a:cxn>
                    <a:cxn ang="0">
                      <a:pos x="36" y="1143"/>
                    </a:cxn>
                    <a:cxn ang="0">
                      <a:pos x="885" y="1163"/>
                    </a:cxn>
                    <a:cxn ang="0">
                      <a:pos x="885" y="1163"/>
                    </a:cxn>
                    <a:cxn ang="0">
                      <a:pos x="890" y="1163"/>
                    </a:cxn>
                    <a:cxn ang="0">
                      <a:pos x="895" y="1160"/>
                    </a:cxn>
                    <a:cxn ang="0">
                      <a:pos x="899" y="1155"/>
                    </a:cxn>
                    <a:cxn ang="0">
                      <a:pos x="901" y="1151"/>
                    </a:cxn>
                    <a:cxn ang="0">
                      <a:pos x="905" y="1144"/>
                    </a:cxn>
                    <a:cxn ang="0">
                      <a:pos x="906" y="1137"/>
                    </a:cxn>
                    <a:cxn ang="0">
                      <a:pos x="908" y="1128"/>
                    </a:cxn>
                    <a:cxn ang="0">
                      <a:pos x="909" y="1119"/>
                    </a:cxn>
                    <a:cxn ang="0">
                      <a:pos x="909" y="296"/>
                    </a:cxn>
                    <a:cxn ang="0">
                      <a:pos x="909" y="296"/>
                    </a:cxn>
                    <a:cxn ang="0">
                      <a:pos x="908" y="288"/>
                    </a:cxn>
                    <a:cxn ang="0">
                      <a:pos x="906" y="279"/>
                    </a:cxn>
                    <a:cxn ang="0">
                      <a:pos x="905" y="270"/>
                    </a:cxn>
                    <a:cxn ang="0">
                      <a:pos x="901" y="263"/>
                    </a:cxn>
                    <a:cxn ang="0">
                      <a:pos x="901" y="263"/>
                    </a:cxn>
                    <a:cxn ang="0">
                      <a:pos x="896" y="254"/>
                    </a:cxn>
                    <a:cxn ang="0">
                      <a:pos x="890" y="248"/>
                    </a:cxn>
                    <a:cxn ang="0">
                      <a:pos x="890" y="248"/>
                    </a:cxn>
                    <a:cxn ang="0">
                      <a:pos x="884" y="1116"/>
                    </a:cxn>
                    <a:cxn ang="0">
                      <a:pos x="37" y="1083"/>
                    </a:cxn>
                    <a:cxn ang="0">
                      <a:pos x="37" y="191"/>
                    </a:cxn>
                    <a:cxn ang="0">
                      <a:pos x="884" y="398"/>
                    </a:cxn>
                    <a:cxn ang="0">
                      <a:pos x="884" y="1116"/>
                    </a:cxn>
                  </a:cxnLst>
                  <a:rect l="0" t="0" r="r" b="b"/>
                  <a:pathLst>
                    <a:path w="909" h="1163">
                      <a:moveTo>
                        <a:pt x="890" y="248"/>
                      </a:moveTo>
                      <a:lnTo>
                        <a:pt x="890" y="248"/>
                      </a:lnTo>
                      <a:lnTo>
                        <a:pt x="885" y="246"/>
                      </a:lnTo>
                      <a:lnTo>
                        <a:pt x="36" y="0"/>
                      </a:lnTo>
                      <a:lnTo>
                        <a:pt x="36" y="0"/>
                      </a:lnTo>
                      <a:lnTo>
                        <a:pt x="28" y="0"/>
                      </a:lnTo>
                      <a:lnTo>
                        <a:pt x="21" y="1"/>
                      </a:lnTo>
                      <a:lnTo>
                        <a:pt x="16" y="5"/>
                      </a:lnTo>
                      <a:lnTo>
                        <a:pt x="10" y="10"/>
                      </a:lnTo>
                      <a:lnTo>
                        <a:pt x="6" y="17"/>
                      </a:lnTo>
                      <a:lnTo>
                        <a:pt x="2" y="25"/>
                      </a:lnTo>
                      <a:lnTo>
                        <a:pt x="0" y="34"/>
                      </a:lnTo>
                      <a:lnTo>
                        <a:pt x="0" y="46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0" y="1097"/>
                      </a:lnTo>
                      <a:lnTo>
                        <a:pt x="2" y="1107"/>
                      </a:lnTo>
                      <a:lnTo>
                        <a:pt x="6" y="1117"/>
                      </a:lnTo>
                      <a:lnTo>
                        <a:pt x="10" y="1126"/>
                      </a:lnTo>
                      <a:lnTo>
                        <a:pt x="16" y="1132"/>
                      </a:lnTo>
                      <a:lnTo>
                        <a:pt x="21" y="1138"/>
                      </a:lnTo>
                      <a:lnTo>
                        <a:pt x="28" y="1142"/>
                      </a:lnTo>
                      <a:lnTo>
                        <a:pt x="36" y="1143"/>
                      </a:lnTo>
                      <a:lnTo>
                        <a:pt x="885" y="1163"/>
                      </a:lnTo>
                      <a:lnTo>
                        <a:pt x="885" y="1163"/>
                      </a:lnTo>
                      <a:lnTo>
                        <a:pt x="890" y="1163"/>
                      </a:lnTo>
                      <a:lnTo>
                        <a:pt x="895" y="1160"/>
                      </a:lnTo>
                      <a:lnTo>
                        <a:pt x="899" y="1155"/>
                      </a:lnTo>
                      <a:lnTo>
                        <a:pt x="901" y="1151"/>
                      </a:lnTo>
                      <a:lnTo>
                        <a:pt x="905" y="1144"/>
                      </a:lnTo>
                      <a:lnTo>
                        <a:pt x="906" y="1137"/>
                      </a:lnTo>
                      <a:lnTo>
                        <a:pt x="908" y="1128"/>
                      </a:lnTo>
                      <a:lnTo>
                        <a:pt x="909" y="1119"/>
                      </a:lnTo>
                      <a:lnTo>
                        <a:pt x="909" y="296"/>
                      </a:lnTo>
                      <a:lnTo>
                        <a:pt x="909" y="296"/>
                      </a:lnTo>
                      <a:lnTo>
                        <a:pt x="908" y="288"/>
                      </a:lnTo>
                      <a:lnTo>
                        <a:pt x="906" y="279"/>
                      </a:lnTo>
                      <a:lnTo>
                        <a:pt x="905" y="270"/>
                      </a:lnTo>
                      <a:lnTo>
                        <a:pt x="901" y="263"/>
                      </a:lnTo>
                      <a:lnTo>
                        <a:pt x="901" y="263"/>
                      </a:lnTo>
                      <a:lnTo>
                        <a:pt x="896" y="254"/>
                      </a:lnTo>
                      <a:lnTo>
                        <a:pt x="890" y="248"/>
                      </a:lnTo>
                      <a:lnTo>
                        <a:pt x="890" y="248"/>
                      </a:lnTo>
                      <a:close/>
                      <a:moveTo>
                        <a:pt x="884" y="1116"/>
                      </a:moveTo>
                      <a:lnTo>
                        <a:pt x="37" y="1083"/>
                      </a:lnTo>
                      <a:lnTo>
                        <a:pt x="37" y="191"/>
                      </a:lnTo>
                      <a:lnTo>
                        <a:pt x="884" y="398"/>
                      </a:lnTo>
                      <a:lnTo>
                        <a:pt x="884" y="1116"/>
                      </a:lnTo>
                      <a:close/>
                    </a:path>
                  </a:pathLst>
                </a:custGeom>
                <a:solidFill>
                  <a:srgbClr val="A7C70C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2">
                  <a:extLst>
                    <a:ext uri="{FF2B5EF4-FFF2-40B4-BE49-F238E27FC236}">
                      <a16:creationId xmlns:a16="http://schemas.microsoft.com/office/drawing/2014/main" id="{3E921F69-EE95-4182-86F4-EFCA22391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338" y="1357313"/>
                  <a:ext cx="681038" cy="944563"/>
                </a:xfrm>
                <a:custGeom>
                  <a:avLst/>
                  <a:gdLst/>
                  <a:ahLst/>
                  <a:cxnLst>
                    <a:cxn ang="0">
                      <a:pos x="836" y="294"/>
                    </a:cxn>
                    <a:cxn ang="0">
                      <a:pos x="33" y="1"/>
                    </a:cxn>
                    <a:cxn ang="0">
                      <a:pos x="33" y="1"/>
                    </a:cxn>
                    <a:cxn ang="0">
                      <a:pos x="26" y="0"/>
                    </a:cxn>
                    <a:cxn ang="0">
                      <a:pos x="20" y="1"/>
                    </a:cxn>
                    <a:cxn ang="0">
                      <a:pos x="14" y="4"/>
                    </a:cxn>
                    <a:cxn ang="0">
                      <a:pos x="9" y="9"/>
                    </a:cxn>
                    <a:cxn ang="0">
                      <a:pos x="5" y="16"/>
                    </a:cxn>
                    <a:cxn ang="0">
                      <a:pos x="3" y="24"/>
                    </a:cxn>
                    <a:cxn ang="0">
                      <a:pos x="0" y="33"/>
                    </a:cxn>
                    <a:cxn ang="0">
                      <a:pos x="0" y="43"/>
                    </a:cxn>
                    <a:cxn ang="0">
                      <a:pos x="0" y="292"/>
                    </a:cxn>
                    <a:cxn ang="0">
                      <a:pos x="35" y="302"/>
                    </a:cxn>
                    <a:cxn ang="0">
                      <a:pos x="35" y="187"/>
                    </a:cxn>
                    <a:cxn ang="0">
                      <a:pos x="835" y="443"/>
                    </a:cxn>
                    <a:cxn ang="0">
                      <a:pos x="835" y="1143"/>
                    </a:cxn>
                    <a:cxn ang="0">
                      <a:pos x="779" y="1137"/>
                    </a:cxn>
                    <a:cxn ang="0">
                      <a:pos x="779" y="1183"/>
                    </a:cxn>
                    <a:cxn ang="0">
                      <a:pos x="836" y="1189"/>
                    </a:cxn>
                    <a:cxn ang="0">
                      <a:pos x="836" y="1189"/>
                    </a:cxn>
                    <a:cxn ang="0">
                      <a:pos x="841" y="1189"/>
                    </a:cxn>
                    <a:cxn ang="0">
                      <a:pos x="845" y="1187"/>
                    </a:cxn>
                    <a:cxn ang="0">
                      <a:pos x="849" y="1183"/>
                    </a:cxn>
                    <a:cxn ang="0">
                      <a:pos x="852" y="1178"/>
                    </a:cxn>
                    <a:cxn ang="0">
                      <a:pos x="855" y="1172"/>
                    </a:cxn>
                    <a:cxn ang="0">
                      <a:pos x="856" y="1164"/>
                    </a:cxn>
                    <a:cxn ang="0">
                      <a:pos x="857" y="1157"/>
                    </a:cxn>
                    <a:cxn ang="0">
                      <a:pos x="858" y="1148"/>
                    </a:cxn>
                    <a:cxn ang="0">
                      <a:pos x="858" y="346"/>
                    </a:cxn>
                    <a:cxn ang="0">
                      <a:pos x="858" y="346"/>
                    </a:cxn>
                    <a:cxn ang="0">
                      <a:pos x="857" y="336"/>
                    </a:cxn>
                    <a:cxn ang="0">
                      <a:pos x="856" y="329"/>
                    </a:cxn>
                    <a:cxn ang="0">
                      <a:pos x="855" y="320"/>
                    </a:cxn>
                    <a:cxn ang="0">
                      <a:pos x="852" y="313"/>
                    </a:cxn>
                    <a:cxn ang="0">
                      <a:pos x="849" y="307"/>
                    </a:cxn>
                    <a:cxn ang="0">
                      <a:pos x="845" y="302"/>
                    </a:cxn>
                    <a:cxn ang="0">
                      <a:pos x="841" y="297"/>
                    </a:cxn>
                    <a:cxn ang="0">
                      <a:pos x="836" y="294"/>
                    </a:cxn>
                    <a:cxn ang="0">
                      <a:pos x="836" y="294"/>
                    </a:cxn>
                  </a:cxnLst>
                  <a:rect l="0" t="0" r="r" b="b"/>
                  <a:pathLst>
                    <a:path w="858" h="1189">
                      <a:moveTo>
                        <a:pt x="836" y="294"/>
                      </a:moveTo>
                      <a:lnTo>
                        <a:pt x="33" y="1"/>
                      </a:lnTo>
                      <a:lnTo>
                        <a:pt x="33" y="1"/>
                      </a:lnTo>
                      <a:lnTo>
                        <a:pt x="26" y="0"/>
                      </a:lnTo>
                      <a:lnTo>
                        <a:pt x="20" y="1"/>
                      </a:lnTo>
                      <a:lnTo>
                        <a:pt x="14" y="4"/>
                      </a:lnTo>
                      <a:lnTo>
                        <a:pt x="9" y="9"/>
                      </a:lnTo>
                      <a:lnTo>
                        <a:pt x="5" y="16"/>
                      </a:lnTo>
                      <a:lnTo>
                        <a:pt x="3" y="24"/>
                      </a:lnTo>
                      <a:lnTo>
                        <a:pt x="0" y="33"/>
                      </a:lnTo>
                      <a:lnTo>
                        <a:pt x="0" y="43"/>
                      </a:lnTo>
                      <a:lnTo>
                        <a:pt x="0" y="292"/>
                      </a:lnTo>
                      <a:lnTo>
                        <a:pt x="35" y="302"/>
                      </a:lnTo>
                      <a:lnTo>
                        <a:pt x="35" y="187"/>
                      </a:lnTo>
                      <a:lnTo>
                        <a:pt x="835" y="443"/>
                      </a:lnTo>
                      <a:lnTo>
                        <a:pt x="835" y="1143"/>
                      </a:lnTo>
                      <a:lnTo>
                        <a:pt x="779" y="1137"/>
                      </a:lnTo>
                      <a:lnTo>
                        <a:pt x="779" y="1183"/>
                      </a:lnTo>
                      <a:lnTo>
                        <a:pt x="836" y="1189"/>
                      </a:lnTo>
                      <a:lnTo>
                        <a:pt x="836" y="1189"/>
                      </a:lnTo>
                      <a:lnTo>
                        <a:pt x="841" y="1189"/>
                      </a:lnTo>
                      <a:lnTo>
                        <a:pt x="845" y="1187"/>
                      </a:lnTo>
                      <a:lnTo>
                        <a:pt x="849" y="1183"/>
                      </a:lnTo>
                      <a:lnTo>
                        <a:pt x="852" y="1178"/>
                      </a:lnTo>
                      <a:lnTo>
                        <a:pt x="855" y="1172"/>
                      </a:lnTo>
                      <a:lnTo>
                        <a:pt x="856" y="1164"/>
                      </a:lnTo>
                      <a:lnTo>
                        <a:pt x="857" y="1157"/>
                      </a:lnTo>
                      <a:lnTo>
                        <a:pt x="858" y="1148"/>
                      </a:lnTo>
                      <a:lnTo>
                        <a:pt x="858" y="346"/>
                      </a:lnTo>
                      <a:lnTo>
                        <a:pt x="858" y="346"/>
                      </a:lnTo>
                      <a:lnTo>
                        <a:pt x="857" y="336"/>
                      </a:lnTo>
                      <a:lnTo>
                        <a:pt x="856" y="329"/>
                      </a:lnTo>
                      <a:lnTo>
                        <a:pt x="855" y="320"/>
                      </a:lnTo>
                      <a:lnTo>
                        <a:pt x="852" y="313"/>
                      </a:lnTo>
                      <a:lnTo>
                        <a:pt x="849" y="307"/>
                      </a:lnTo>
                      <a:lnTo>
                        <a:pt x="845" y="302"/>
                      </a:lnTo>
                      <a:lnTo>
                        <a:pt x="841" y="297"/>
                      </a:lnTo>
                      <a:lnTo>
                        <a:pt x="836" y="294"/>
                      </a:lnTo>
                      <a:lnTo>
                        <a:pt x="836" y="2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" name="그룹 84">
                <a:extLst>
                  <a:ext uri="{FF2B5EF4-FFF2-40B4-BE49-F238E27FC236}">
                    <a16:creationId xmlns:a16="http://schemas.microsoft.com/office/drawing/2014/main" id="{867A58D5-DFCF-4AC4-8906-0DA1C8EB079E}"/>
                  </a:ext>
                </a:extLst>
              </p:cNvPr>
              <p:cNvGrpSpPr/>
              <p:nvPr/>
            </p:nvGrpSpPr>
            <p:grpSpPr>
              <a:xfrm>
                <a:off x="4159251" y="2406650"/>
                <a:ext cx="373062" cy="644526"/>
                <a:chOff x="4159251" y="2406650"/>
                <a:chExt cx="373062" cy="644526"/>
              </a:xfrm>
            </p:grpSpPr>
            <p:sp>
              <p:nvSpPr>
                <p:cNvPr id="22" name="Freeform 13">
                  <a:extLst>
                    <a:ext uri="{FF2B5EF4-FFF2-40B4-BE49-F238E27FC236}">
                      <a16:creationId xmlns:a16="http://schemas.microsoft.com/office/drawing/2014/main" id="{8F7A9C1B-52EE-40A5-8C28-101E64DC3FE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59251" y="2547938"/>
                  <a:ext cx="338138" cy="503238"/>
                </a:xfrm>
                <a:custGeom>
                  <a:avLst/>
                  <a:gdLst/>
                  <a:ahLst/>
                  <a:cxnLst>
                    <a:cxn ang="0">
                      <a:pos x="415" y="3"/>
                    </a:cxn>
                    <a:cxn ang="0">
                      <a:pos x="415" y="3"/>
                    </a:cxn>
                    <a:cxn ang="0">
                      <a:pos x="413" y="3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" y="0"/>
                    </a:cxn>
                    <a:cxn ang="0">
                      <a:pos x="9" y="2"/>
                    </a:cxn>
                    <a:cxn ang="0">
                      <a:pos x="7" y="5"/>
                    </a:cxn>
                    <a:cxn ang="0">
                      <a:pos x="4" y="8"/>
                    </a:cxn>
                    <a:cxn ang="0">
                      <a:pos x="2" y="18"/>
                    </a:cxn>
                    <a:cxn ang="0">
                      <a:pos x="0" y="31"/>
                    </a:cxn>
                    <a:cxn ang="0">
                      <a:pos x="0" y="604"/>
                    </a:cxn>
                    <a:cxn ang="0">
                      <a:pos x="0" y="604"/>
                    </a:cxn>
                    <a:cxn ang="0">
                      <a:pos x="2" y="617"/>
                    </a:cxn>
                    <a:cxn ang="0">
                      <a:pos x="4" y="625"/>
                    </a:cxn>
                    <a:cxn ang="0">
                      <a:pos x="7" y="629"/>
                    </a:cxn>
                    <a:cxn ang="0">
                      <a:pos x="9" y="631"/>
                    </a:cxn>
                    <a:cxn ang="0">
                      <a:pos x="11" y="633"/>
                    </a:cxn>
                    <a:cxn ang="0">
                      <a:pos x="15" y="633"/>
                    </a:cxn>
                    <a:cxn ang="0">
                      <a:pos x="413" y="561"/>
                    </a:cxn>
                    <a:cxn ang="0">
                      <a:pos x="413" y="561"/>
                    </a:cxn>
                    <a:cxn ang="0">
                      <a:pos x="415" y="559"/>
                    </a:cxn>
                    <a:cxn ang="0">
                      <a:pos x="418" y="558"/>
                    </a:cxn>
                    <a:cxn ang="0">
                      <a:pos x="421" y="551"/>
                    </a:cxn>
                    <a:cxn ang="0">
                      <a:pos x="424" y="542"/>
                    </a:cxn>
                    <a:cxn ang="0">
                      <a:pos x="425" y="531"/>
                    </a:cxn>
                    <a:cxn ang="0">
                      <a:pos x="425" y="31"/>
                    </a:cxn>
                    <a:cxn ang="0">
                      <a:pos x="425" y="31"/>
                    </a:cxn>
                    <a:cxn ang="0">
                      <a:pos x="424" y="19"/>
                    </a:cxn>
                    <a:cxn ang="0">
                      <a:pos x="421" y="11"/>
                    </a:cxn>
                    <a:cxn ang="0">
                      <a:pos x="421" y="11"/>
                    </a:cxn>
                    <a:cxn ang="0">
                      <a:pos x="419" y="7"/>
                    </a:cxn>
                    <a:cxn ang="0">
                      <a:pos x="415" y="3"/>
                    </a:cxn>
                    <a:cxn ang="0">
                      <a:pos x="415" y="3"/>
                    </a:cxn>
                    <a:cxn ang="0">
                      <a:pos x="413" y="532"/>
                    </a:cxn>
                    <a:cxn ang="0">
                      <a:pos x="16" y="599"/>
                    </a:cxn>
                    <a:cxn ang="0">
                      <a:pos x="16" y="105"/>
                    </a:cxn>
                    <a:cxn ang="0">
                      <a:pos x="413" y="96"/>
                    </a:cxn>
                    <a:cxn ang="0">
                      <a:pos x="413" y="532"/>
                    </a:cxn>
                  </a:cxnLst>
                  <a:rect l="0" t="0" r="r" b="b"/>
                  <a:pathLst>
                    <a:path w="425" h="633">
                      <a:moveTo>
                        <a:pt x="415" y="3"/>
                      </a:moveTo>
                      <a:lnTo>
                        <a:pt x="415" y="3"/>
                      </a:lnTo>
                      <a:lnTo>
                        <a:pt x="413" y="3"/>
                      </a:ln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9" y="2"/>
                      </a:lnTo>
                      <a:lnTo>
                        <a:pt x="7" y="5"/>
                      </a:lnTo>
                      <a:lnTo>
                        <a:pt x="4" y="8"/>
                      </a:lnTo>
                      <a:lnTo>
                        <a:pt x="2" y="18"/>
                      </a:lnTo>
                      <a:lnTo>
                        <a:pt x="0" y="31"/>
                      </a:lnTo>
                      <a:lnTo>
                        <a:pt x="0" y="604"/>
                      </a:lnTo>
                      <a:lnTo>
                        <a:pt x="0" y="604"/>
                      </a:lnTo>
                      <a:lnTo>
                        <a:pt x="2" y="617"/>
                      </a:lnTo>
                      <a:lnTo>
                        <a:pt x="4" y="625"/>
                      </a:lnTo>
                      <a:lnTo>
                        <a:pt x="7" y="629"/>
                      </a:lnTo>
                      <a:lnTo>
                        <a:pt x="9" y="631"/>
                      </a:lnTo>
                      <a:lnTo>
                        <a:pt x="11" y="633"/>
                      </a:lnTo>
                      <a:lnTo>
                        <a:pt x="15" y="633"/>
                      </a:lnTo>
                      <a:lnTo>
                        <a:pt x="413" y="561"/>
                      </a:lnTo>
                      <a:lnTo>
                        <a:pt x="413" y="561"/>
                      </a:lnTo>
                      <a:lnTo>
                        <a:pt x="415" y="559"/>
                      </a:lnTo>
                      <a:lnTo>
                        <a:pt x="418" y="558"/>
                      </a:lnTo>
                      <a:lnTo>
                        <a:pt x="421" y="551"/>
                      </a:lnTo>
                      <a:lnTo>
                        <a:pt x="424" y="542"/>
                      </a:lnTo>
                      <a:lnTo>
                        <a:pt x="425" y="531"/>
                      </a:lnTo>
                      <a:lnTo>
                        <a:pt x="425" y="31"/>
                      </a:lnTo>
                      <a:lnTo>
                        <a:pt x="425" y="31"/>
                      </a:lnTo>
                      <a:lnTo>
                        <a:pt x="424" y="19"/>
                      </a:lnTo>
                      <a:lnTo>
                        <a:pt x="421" y="11"/>
                      </a:lnTo>
                      <a:lnTo>
                        <a:pt x="421" y="11"/>
                      </a:lnTo>
                      <a:lnTo>
                        <a:pt x="419" y="7"/>
                      </a:lnTo>
                      <a:lnTo>
                        <a:pt x="415" y="3"/>
                      </a:lnTo>
                      <a:lnTo>
                        <a:pt x="415" y="3"/>
                      </a:lnTo>
                      <a:close/>
                      <a:moveTo>
                        <a:pt x="413" y="532"/>
                      </a:moveTo>
                      <a:lnTo>
                        <a:pt x="16" y="599"/>
                      </a:lnTo>
                      <a:lnTo>
                        <a:pt x="16" y="105"/>
                      </a:lnTo>
                      <a:lnTo>
                        <a:pt x="413" y="96"/>
                      </a:lnTo>
                      <a:lnTo>
                        <a:pt x="413" y="5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4">
                  <a:extLst>
                    <a:ext uri="{FF2B5EF4-FFF2-40B4-BE49-F238E27FC236}">
                      <a16:creationId xmlns:a16="http://schemas.microsoft.com/office/drawing/2014/main" id="{85CE02B1-139F-48AA-9A26-7EDB684388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5288" y="2406650"/>
                  <a:ext cx="327025" cy="458788"/>
                </a:xfrm>
                <a:custGeom>
                  <a:avLst/>
                  <a:gdLst/>
                  <a:ahLst/>
                  <a:cxnLst>
                    <a:cxn ang="0">
                      <a:pos x="400" y="25"/>
                    </a:cxn>
                    <a:cxn ang="0">
                      <a:pos x="15" y="0"/>
                    </a:cxn>
                    <a:cxn ang="0">
                      <a:pos x="15" y="0"/>
                    </a:cxn>
                    <a:cxn ang="0">
                      <a:pos x="11" y="0"/>
                    </a:cxn>
                    <a:cxn ang="0">
                      <a:pos x="8" y="2"/>
                    </a:cxn>
                    <a:cxn ang="0">
                      <a:pos x="6" y="5"/>
                    </a:cxn>
                    <a:cxn ang="0">
                      <a:pos x="3" y="8"/>
                    </a:cxn>
                    <a:cxn ang="0">
                      <a:pos x="1" y="17"/>
                    </a:cxn>
                    <a:cxn ang="0">
                      <a:pos x="0" y="30"/>
                    </a:cxn>
                    <a:cxn ang="0">
                      <a:pos x="0" y="169"/>
                    </a:cxn>
                    <a:cxn ang="0">
                      <a:pos x="15" y="169"/>
                    </a:cxn>
                    <a:cxn ang="0">
                      <a:pos x="15" y="103"/>
                    </a:cxn>
                    <a:cxn ang="0">
                      <a:pos x="398" y="115"/>
                    </a:cxn>
                    <a:cxn ang="0">
                      <a:pos x="398" y="545"/>
                    </a:cxn>
                    <a:cxn ang="0">
                      <a:pos x="369" y="549"/>
                    </a:cxn>
                    <a:cxn ang="0">
                      <a:pos x="369" y="577"/>
                    </a:cxn>
                    <a:cxn ang="0">
                      <a:pos x="400" y="573"/>
                    </a:cxn>
                    <a:cxn ang="0">
                      <a:pos x="400" y="573"/>
                    </a:cxn>
                    <a:cxn ang="0">
                      <a:pos x="401" y="572"/>
                    </a:cxn>
                    <a:cxn ang="0">
                      <a:pos x="403" y="571"/>
                    </a:cxn>
                    <a:cxn ang="0">
                      <a:pos x="407" y="565"/>
                    </a:cxn>
                    <a:cxn ang="0">
                      <a:pos x="410" y="556"/>
                    </a:cxn>
                    <a:cxn ang="0">
                      <a:pos x="411" y="545"/>
                    </a:cxn>
                    <a:cxn ang="0">
                      <a:pos x="411" y="52"/>
                    </a:cxn>
                    <a:cxn ang="0">
                      <a:pos x="411" y="52"/>
                    </a:cxn>
                    <a:cxn ang="0">
                      <a:pos x="410" y="41"/>
                    </a:cxn>
                    <a:cxn ang="0">
                      <a:pos x="407" y="32"/>
                    </a:cxn>
                    <a:cxn ang="0">
                      <a:pos x="403" y="27"/>
                    </a:cxn>
                    <a:cxn ang="0">
                      <a:pos x="401" y="25"/>
                    </a:cxn>
                    <a:cxn ang="0">
                      <a:pos x="400" y="25"/>
                    </a:cxn>
                    <a:cxn ang="0">
                      <a:pos x="400" y="25"/>
                    </a:cxn>
                  </a:cxnLst>
                  <a:rect l="0" t="0" r="r" b="b"/>
                  <a:pathLst>
                    <a:path w="411" h="577">
                      <a:moveTo>
                        <a:pt x="400" y="25"/>
                      </a:moveTo>
                      <a:lnTo>
                        <a:pt x="15" y="0"/>
                      </a:lnTo>
                      <a:lnTo>
                        <a:pt x="15" y="0"/>
                      </a:lnTo>
                      <a:lnTo>
                        <a:pt x="11" y="0"/>
                      </a:lnTo>
                      <a:lnTo>
                        <a:pt x="8" y="2"/>
                      </a:lnTo>
                      <a:lnTo>
                        <a:pt x="6" y="5"/>
                      </a:lnTo>
                      <a:lnTo>
                        <a:pt x="3" y="8"/>
                      </a:lnTo>
                      <a:lnTo>
                        <a:pt x="1" y="17"/>
                      </a:lnTo>
                      <a:lnTo>
                        <a:pt x="0" y="30"/>
                      </a:lnTo>
                      <a:lnTo>
                        <a:pt x="0" y="169"/>
                      </a:lnTo>
                      <a:lnTo>
                        <a:pt x="15" y="169"/>
                      </a:lnTo>
                      <a:lnTo>
                        <a:pt x="15" y="103"/>
                      </a:lnTo>
                      <a:lnTo>
                        <a:pt x="398" y="115"/>
                      </a:lnTo>
                      <a:lnTo>
                        <a:pt x="398" y="545"/>
                      </a:lnTo>
                      <a:lnTo>
                        <a:pt x="369" y="549"/>
                      </a:lnTo>
                      <a:lnTo>
                        <a:pt x="369" y="577"/>
                      </a:lnTo>
                      <a:lnTo>
                        <a:pt x="400" y="573"/>
                      </a:lnTo>
                      <a:lnTo>
                        <a:pt x="400" y="573"/>
                      </a:lnTo>
                      <a:lnTo>
                        <a:pt x="401" y="572"/>
                      </a:lnTo>
                      <a:lnTo>
                        <a:pt x="403" y="571"/>
                      </a:lnTo>
                      <a:lnTo>
                        <a:pt x="407" y="565"/>
                      </a:lnTo>
                      <a:lnTo>
                        <a:pt x="410" y="556"/>
                      </a:lnTo>
                      <a:lnTo>
                        <a:pt x="411" y="545"/>
                      </a:lnTo>
                      <a:lnTo>
                        <a:pt x="411" y="52"/>
                      </a:lnTo>
                      <a:lnTo>
                        <a:pt x="411" y="52"/>
                      </a:lnTo>
                      <a:lnTo>
                        <a:pt x="410" y="41"/>
                      </a:lnTo>
                      <a:lnTo>
                        <a:pt x="407" y="32"/>
                      </a:lnTo>
                      <a:lnTo>
                        <a:pt x="403" y="27"/>
                      </a:lnTo>
                      <a:lnTo>
                        <a:pt x="401" y="25"/>
                      </a:lnTo>
                      <a:lnTo>
                        <a:pt x="400" y="25"/>
                      </a:lnTo>
                      <a:lnTo>
                        <a:pt x="400" y="25"/>
                      </a:lnTo>
                      <a:close/>
                    </a:path>
                  </a:pathLst>
                </a:custGeom>
                <a:solidFill>
                  <a:srgbClr val="64CBC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18" name="그룹 86">
                <a:extLst>
                  <a:ext uri="{FF2B5EF4-FFF2-40B4-BE49-F238E27FC236}">
                    <a16:creationId xmlns:a16="http://schemas.microsoft.com/office/drawing/2014/main" id="{A9076FC1-D019-4E77-AE42-0DC6EC84FE5F}"/>
                  </a:ext>
                </a:extLst>
              </p:cNvPr>
              <p:cNvGrpSpPr/>
              <p:nvPr/>
            </p:nvGrpSpPr>
            <p:grpSpPr>
              <a:xfrm>
                <a:off x="3067051" y="889000"/>
                <a:ext cx="1620838" cy="2930526"/>
                <a:chOff x="3067051" y="889000"/>
                <a:chExt cx="1620838" cy="2930526"/>
              </a:xfrm>
            </p:grpSpPr>
            <p:sp>
              <p:nvSpPr>
                <p:cNvPr id="19" name="Freeform 10">
                  <a:extLst>
                    <a:ext uri="{FF2B5EF4-FFF2-40B4-BE49-F238E27FC236}">
                      <a16:creationId xmlns:a16="http://schemas.microsoft.com/office/drawing/2014/main" id="{FA110190-B5A8-439D-B9B0-ACA1D371CC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67051" y="889000"/>
                  <a:ext cx="1620838" cy="2720975"/>
                </a:xfrm>
                <a:custGeom>
                  <a:avLst/>
                  <a:gdLst/>
                  <a:ahLst/>
                  <a:cxnLst>
                    <a:cxn ang="0">
                      <a:pos x="81" y="3429"/>
                    </a:cxn>
                    <a:cxn ang="0">
                      <a:pos x="65" y="3428"/>
                    </a:cxn>
                    <a:cxn ang="0">
                      <a:pos x="49" y="3423"/>
                    </a:cxn>
                    <a:cxn ang="0">
                      <a:pos x="35" y="3415"/>
                    </a:cxn>
                    <a:cxn ang="0">
                      <a:pos x="24" y="3405"/>
                    </a:cxn>
                    <a:cxn ang="0">
                      <a:pos x="14" y="3394"/>
                    </a:cxn>
                    <a:cxn ang="0">
                      <a:pos x="6" y="3379"/>
                    </a:cxn>
                    <a:cxn ang="0">
                      <a:pos x="3" y="3363"/>
                    </a:cxn>
                    <a:cxn ang="0">
                      <a:pos x="0" y="3347"/>
                    </a:cxn>
                    <a:cxn ang="0">
                      <a:pos x="0" y="78"/>
                    </a:cxn>
                    <a:cxn ang="0">
                      <a:pos x="6" y="47"/>
                    </a:cxn>
                    <a:cxn ang="0">
                      <a:pos x="21" y="22"/>
                    </a:cxn>
                    <a:cxn ang="0">
                      <a:pos x="45" y="6"/>
                    </a:cxn>
                    <a:cxn ang="0">
                      <a:pos x="59" y="1"/>
                    </a:cxn>
                    <a:cxn ang="0">
                      <a:pos x="73" y="0"/>
                    </a:cxn>
                    <a:cxn ang="0">
                      <a:pos x="82" y="0"/>
                    </a:cxn>
                    <a:cxn ang="0">
                      <a:pos x="100" y="4"/>
                    </a:cxn>
                    <a:cxn ang="0">
                      <a:pos x="1970" y="840"/>
                    </a:cxn>
                    <a:cxn ang="0">
                      <a:pos x="1985" y="848"/>
                    </a:cxn>
                    <a:cxn ang="0">
                      <a:pos x="2011" y="871"/>
                    </a:cxn>
                    <a:cxn ang="0">
                      <a:pos x="2030" y="901"/>
                    </a:cxn>
                    <a:cxn ang="0">
                      <a:pos x="2041" y="934"/>
                    </a:cxn>
                    <a:cxn ang="0">
                      <a:pos x="2042" y="2814"/>
                    </a:cxn>
                    <a:cxn ang="0">
                      <a:pos x="2041" y="2823"/>
                    </a:cxn>
                    <a:cxn ang="0">
                      <a:pos x="2036" y="2849"/>
                    </a:cxn>
                    <a:cxn ang="0">
                      <a:pos x="2018" y="2880"/>
                    </a:cxn>
                    <a:cxn ang="0">
                      <a:pos x="1992" y="2905"/>
                    </a:cxn>
                    <a:cxn ang="0">
                      <a:pos x="1969" y="2917"/>
                    </a:cxn>
                    <a:cxn ang="0">
                      <a:pos x="105" y="3426"/>
                    </a:cxn>
                    <a:cxn ang="0">
                      <a:pos x="93" y="3429"/>
                    </a:cxn>
                    <a:cxn ang="0">
                      <a:pos x="81" y="3429"/>
                    </a:cxn>
                    <a:cxn ang="0">
                      <a:pos x="90" y="3338"/>
                    </a:cxn>
                    <a:cxn ang="0">
                      <a:pos x="1938" y="2834"/>
                    </a:cxn>
                    <a:cxn ang="0">
                      <a:pos x="1948" y="2827"/>
                    </a:cxn>
                    <a:cxn ang="0">
                      <a:pos x="1953" y="2814"/>
                    </a:cxn>
                    <a:cxn ang="0">
                      <a:pos x="1953" y="951"/>
                    </a:cxn>
                    <a:cxn ang="0">
                      <a:pos x="1950" y="942"/>
                    </a:cxn>
                    <a:cxn ang="0">
                      <a:pos x="1940" y="926"/>
                    </a:cxn>
                    <a:cxn ang="0">
                      <a:pos x="1933" y="921"/>
                    </a:cxn>
                  </a:cxnLst>
                  <a:rect l="0" t="0" r="r" b="b"/>
                  <a:pathLst>
                    <a:path w="2042" h="3429">
                      <a:moveTo>
                        <a:pt x="81" y="3429"/>
                      </a:moveTo>
                      <a:lnTo>
                        <a:pt x="81" y="3429"/>
                      </a:lnTo>
                      <a:lnTo>
                        <a:pt x="72" y="3429"/>
                      </a:lnTo>
                      <a:lnTo>
                        <a:pt x="65" y="3428"/>
                      </a:lnTo>
                      <a:lnTo>
                        <a:pt x="56" y="3426"/>
                      </a:lnTo>
                      <a:lnTo>
                        <a:pt x="49" y="3423"/>
                      </a:lnTo>
                      <a:lnTo>
                        <a:pt x="42" y="3420"/>
                      </a:lnTo>
                      <a:lnTo>
                        <a:pt x="35" y="3415"/>
                      </a:lnTo>
                      <a:lnTo>
                        <a:pt x="29" y="3411"/>
                      </a:lnTo>
                      <a:lnTo>
                        <a:pt x="24" y="3405"/>
                      </a:lnTo>
                      <a:lnTo>
                        <a:pt x="19" y="3400"/>
                      </a:lnTo>
                      <a:lnTo>
                        <a:pt x="14" y="3394"/>
                      </a:lnTo>
                      <a:lnTo>
                        <a:pt x="10" y="3387"/>
                      </a:lnTo>
                      <a:lnTo>
                        <a:pt x="6" y="3379"/>
                      </a:lnTo>
                      <a:lnTo>
                        <a:pt x="4" y="3372"/>
                      </a:lnTo>
                      <a:lnTo>
                        <a:pt x="3" y="3363"/>
                      </a:lnTo>
                      <a:lnTo>
                        <a:pt x="1" y="3356"/>
                      </a:lnTo>
                      <a:lnTo>
                        <a:pt x="0" y="3347"/>
                      </a:lnTo>
                      <a:lnTo>
                        <a:pt x="0" y="78"/>
                      </a:lnTo>
                      <a:lnTo>
                        <a:pt x="0" y="78"/>
                      </a:lnTo>
                      <a:lnTo>
                        <a:pt x="1" y="62"/>
                      </a:lnTo>
                      <a:lnTo>
                        <a:pt x="6" y="47"/>
                      </a:lnTo>
                      <a:lnTo>
                        <a:pt x="13" y="34"/>
                      </a:lnTo>
                      <a:lnTo>
                        <a:pt x="21" y="22"/>
                      </a:lnTo>
                      <a:lnTo>
                        <a:pt x="33" y="12"/>
                      </a:lnTo>
                      <a:lnTo>
                        <a:pt x="45" y="6"/>
                      </a:lnTo>
                      <a:lnTo>
                        <a:pt x="51" y="4"/>
                      </a:lnTo>
                      <a:lnTo>
                        <a:pt x="59" y="1"/>
                      </a:lnTo>
                      <a:lnTo>
                        <a:pt x="66" y="0"/>
                      </a:lnTo>
                      <a:lnTo>
                        <a:pt x="73" y="0"/>
                      </a:lnTo>
                      <a:lnTo>
                        <a:pt x="73" y="0"/>
                      </a:lnTo>
                      <a:lnTo>
                        <a:pt x="82" y="0"/>
                      </a:lnTo>
                      <a:lnTo>
                        <a:pt x="91" y="1"/>
                      </a:lnTo>
                      <a:lnTo>
                        <a:pt x="100" y="4"/>
                      </a:lnTo>
                      <a:lnTo>
                        <a:pt x="110" y="7"/>
                      </a:lnTo>
                      <a:lnTo>
                        <a:pt x="1970" y="840"/>
                      </a:lnTo>
                      <a:lnTo>
                        <a:pt x="1970" y="840"/>
                      </a:lnTo>
                      <a:lnTo>
                        <a:pt x="1985" y="848"/>
                      </a:lnTo>
                      <a:lnTo>
                        <a:pt x="1999" y="859"/>
                      </a:lnTo>
                      <a:lnTo>
                        <a:pt x="2011" y="871"/>
                      </a:lnTo>
                      <a:lnTo>
                        <a:pt x="2021" y="885"/>
                      </a:lnTo>
                      <a:lnTo>
                        <a:pt x="2030" y="901"/>
                      </a:lnTo>
                      <a:lnTo>
                        <a:pt x="2036" y="917"/>
                      </a:lnTo>
                      <a:lnTo>
                        <a:pt x="2041" y="934"/>
                      </a:lnTo>
                      <a:lnTo>
                        <a:pt x="2042" y="951"/>
                      </a:lnTo>
                      <a:lnTo>
                        <a:pt x="2042" y="2814"/>
                      </a:lnTo>
                      <a:lnTo>
                        <a:pt x="2042" y="2814"/>
                      </a:lnTo>
                      <a:lnTo>
                        <a:pt x="2041" y="2823"/>
                      </a:lnTo>
                      <a:lnTo>
                        <a:pt x="2040" y="2832"/>
                      </a:lnTo>
                      <a:lnTo>
                        <a:pt x="2036" y="2849"/>
                      </a:lnTo>
                      <a:lnTo>
                        <a:pt x="2028" y="2865"/>
                      </a:lnTo>
                      <a:lnTo>
                        <a:pt x="2018" y="2880"/>
                      </a:lnTo>
                      <a:lnTo>
                        <a:pt x="2006" y="2894"/>
                      </a:lnTo>
                      <a:lnTo>
                        <a:pt x="1992" y="2905"/>
                      </a:lnTo>
                      <a:lnTo>
                        <a:pt x="1977" y="2914"/>
                      </a:lnTo>
                      <a:lnTo>
                        <a:pt x="1969" y="2917"/>
                      </a:lnTo>
                      <a:lnTo>
                        <a:pt x="1961" y="2920"/>
                      </a:lnTo>
                      <a:lnTo>
                        <a:pt x="105" y="3426"/>
                      </a:lnTo>
                      <a:lnTo>
                        <a:pt x="105" y="3426"/>
                      </a:lnTo>
                      <a:lnTo>
                        <a:pt x="93" y="3429"/>
                      </a:lnTo>
                      <a:lnTo>
                        <a:pt x="81" y="3429"/>
                      </a:lnTo>
                      <a:lnTo>
                        <a:pt x="81" y="3429"/>
                      </a:lnTo>
                      <a:close/>
                      <a:moveTo>
                        <a:pt x="90" y="97"/>
                      </a:moveTo>
                      <a:lnTo>
                        <a:pt x="90" y="3338"/>
                      </a:lnTo>
                      <a:lnTo>
                        <a:pt x="1938" y="2834"/>
                      </a:lnTo>
                      <a:lnTo>
                        <a:pt x="1938" y="2834"/>
                      </a:lnTo>
                      <a:lnTo>
                        <a:pt x="1943" y="2832"/>
                      </a:lnTo>
                      <a:lnTo>
                        <a:pt x="1948" y="2827"/>
                      </a:lnTo>
                      <a:lnTo>
                        <a:pt x="1951" y="2821"/>
                      </a:lnTo>
                      <a:lnTo>
                        <a:pt x="1953" y="2814"/>
                      </a:lnTo>
                      <a:lnTo>
                        <a:pt x="1953" y="951"/>
                      </a:lnTo>
                      <a:lnTo>
                        <a:pt x="1953" y="951"/>
                      </a:lnTo>
                      <a:lnTo>
                        <a:pt x="1951" y="947"/>
                      </a:lnTo>
                      <a:lnTo>
                        <a:pt x="1950" y="942"/>
                      </a:lnTo>
                      <a:lnTo>
                        <a:pt x="1946" y="934"/>
                      </a:lnTo>
                      <a:lnTo>
                        <a:pt x="1940" y="926"/>
                      </a:lnTo>
                      <a:lnTo>
                        <a:pt x="1936" y="924"/>
                      </a:lnTo>
                      <a:lnTo>
                        <a:pt x="1933" y="921"/>
                      </a:lnTo>
                      <a:lnTo>
                        <a:pt x="9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15">
                  <a:extLst>
                    <a:ext uri="{FF2B5EF4-FFF2-40B4-BE49-F238E27FC236}">
                      <a16:creationId xmlns:a16="http://schemas.microsoft.com/office/drawing/2014/main" id="{F232D0BF-A670-489A-8DEC-5630C7593C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78251" y="3340100"/>
                  <a:ext cx="439738" cy="223838"/>
                </a:xfrm>
                <a:custGeom>
                  <a:avLst/>
                  <a:gdLst/>
                  <a:ahLst/>
                  <a:cxnLst>
                    <a:cxn ang="0">
                      <a:pos x="554" y="96"/>
                    </a:cxn>
                    <a:cxn ang="0">
                      <a:pos x="0" y="282"/>
                    </a:cxn>
                    <a:cxn ang="0">
                      <a:pos x="0" y="169"/>
                    </a:cxn>
                    <a:cxn ang="0">
                      <a:pos x="554" y="0"/>
                    </a:cxn>
                    <a:cxn ang="0">
                      <a:pos x="554" y="96"/>
                    </a:cxn>
                  </a:cxnLst>
                  <a:rect l="0" t="0" r="r" b="b"/>
                  <a:pathLst>
                    <a:path w="554" h="282">
                      <a:moveTo>
                        <a:pt x="554" y="96"/>
                      </a:moveTo>
                      <a:lnTo>
                        <a:pt x="0" y="282"/>
                      </a:lnTo>
                      <a:lnTo>
                        <a:pt x="0" y="169"/>
                      </a:lnTo>
                      <a:lnTo>
                        <a:pt x="554" y="0"/>
                      </a:lnTo>
                      <a:lnTo>
                        <a:pt x="554" y="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16">
                  <a:extLst>
                    <a:ext uri="{FF2B5EF4-FFF2-40B4-BE49-F238E27FC236}">
                      <a16:creationId xmlns:a16="http://schemas.microsoft.com/office/drawing/2014/main" id="{E439679F-7574-46E0-91AB-5E364A180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9513" y="3424238"/>
                  <a:ext cx="603250" cy="395288"/>
                </a:xfrm>
                <a:custGeom>
                  <a:avLst/>
                  <a:gdLst/>
                  <a:ahLst/>
                  <a:cxnLst>
                    <a:cxn ang="0">
                      <a:pos x="760" y="186"/>
                    </a:cxn>
                    <a:cxn ang="0">
                      <a:pos x="0" y="498"/>
                    </a:cxn>
                    <a:cxn ang="0">
                      <a:pos x="0" y="266"/>
                    </a:cxn>
                    <a:cxn ang="0">
                      <a:pos x="760" y="0"/>
                    </a:cxn>
                    <a:cxn ang="0">
                      <a:pos x="760" y="186"/>
                    </a:cxn>
                  </a:cxnLst>
                  <a:rect l="0" t="0" r="r" b="b"/>
                  <a:pathLst>
                    <a:path w="760" h="498">
                      <a:moveTo>
                        <a:pt x="760" y="186"/>
                      </a:moveTo>
                      <a:lnTo>
                        <a:pt x="0" y="498"/>
                      </a:lnTo>
                      <a:lnTo>
                        <a:pt x="0" y="266"/>
                      </a:lnTo>
                      <a:lnTo>
                        <a:pt x="760" y="0"/>
                      </a:lnTo>
                      <a:lnTo>
                        <a:pt x="760" y="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15" name="Picture 2" descr="megazone cloud CI에 대한 이미지 검색결과">
              <a:extLst>
                <a:ext uri="{FF2B5EF4-FFF2-40B4-BE49-F238E27FC236}">
                  <a16:creationId xmlns:a16="http://schemas.microsoft.com/office/drawing/2014/main" id="{7F106CA8-CC98-4D9C-92F2-E5B6E6A9C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985" y="5691726"/>
              <a:ext cx="3358829" cy="729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00881314"/>
      </p:ext>
    </p:extLst>
  </p:cSld>
  <p:clrMapOvr>
    <a:masterClrMapping/>
  </p:clrMapOvr>
  <p:transition>
    <p:strips dir="r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104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7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1302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7" name="Rectangle 3"/>
          <p:cNvSpPr>
            <a:spLocks noGrp="1" noChangeArrowheads="1"/>
          </p:cNvSpPr>
          <p:nvPr>
            <p:ph type="dt" sz="half" idx="2"/>
          </p:nvPr>
        </p:nvSpPr>
        <p:spPr>
          <a:xfrm>
            <a:off x="4064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347202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246790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49601" y="3429000"/>
            <a:ext cx="8534400" cy="14478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클릭하여 마스터 부제목 스타일 편집</a:t>
            </a:r>
            <a:endParaRPr lang="en-US" altLang="ko-KR"/>
          </a:p>
        </p:txBody>
      </p:sp>
      <p:sp>
        <p:nvSpPr>
          <p:cNvPr id="24679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1117600" y="1371600"/>
            <a:ext cx="10160000" cy="2057400"/>
          </a:xfrm>
          <a:solidFill>
            <a:schemeClr val="bg1">
              <a:alpha val="50000"/>
            </a:schemeClr>
          </a:solidFill>
          <a:ln w="76200">
            <a:solidFill>
              <a:schemeClr val="tx1"/>
            </a:solidFill>
          </a:ln>
        </p:spPr>
        <p:txBody>
          <a:bodyPr/>
          <a:lstStyle>
            <a:lvl1pPr algn="ctr">
              <a:defRPr sz="4388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6792" name="Text Box 8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33026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6" y="4406907"/>
            <a:ext cx="10363200" cy="1362075"/>
          </a:xfrm>
        </p:spPr>
        <p:txBody>
          <a:bodyPr anchor="t"/>
          <a:lstStyle>
            <a:lvl1pPr algn="l">
              <a:defRPr sz="3250" b="1" cap="all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6" y="2906713"/>
            <a:ext cx="10363200" cy="1500187"/>
          </a:xfrm>
        </p:spPr>
        <p:txBody>
          <a:bodyPr anchor="b"/>
          <a:lstStyle>
            <a:lvl1pPr marL="0" indent="0">
              <a:buNone/>
              <a:defRPr sz="1625"/>
            </a:lvl1pPr>
            <a:lvl2pPr marL="371475" indent="0">
              <a:buNone/>
              <a:defRPr sz="1463"/>
            </a:lvl2pPr>
            <a:lvl3pPr marL="742950" indent="0">
              <a:buNone/>
              <a:defRPr sz="1300"/>
            </a:lvl3pPr>
            <a:lvl4pPr marL="1114425" indent="0">
              <a:buNone/>
              <a:defRPr sz="1138"/>
            </a:lvl4pPr>
            <a:lvl5pPr marL="1485900" indent="0">
              <a:buNone/>
              <a:defRPr sz="1138"/>
            </a:lvl5pPr>
            <a:lvl6pPr marL="1857375" indent="0">
              <a:buNone/>
              <a:defRPr sz="1138"/>
            </a:lvl6pPr>
            <a:lvl7pPr marL="2228850" indent="0">
              <a:buNone/>
              <a:defRPr sz="1138"/>
            </a:lvl7pPr>
            <a:lvl8pPr marL="2600325" indent="0">
              <a:buNone/>
              <a:defRPr sz="1138"/>
            </a:lvl8pPr>
            <a:lvl9pPr marL="2971800" indent="0">
              <a:buNone/>
              <a:defRPr sz="1138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07460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590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58724"/>
      </p:ext>
    </p:extLst>
  </p:cSld>
  <p:clrMapOvr>
    <a:masterClrMapping/>
  </p:clrMapOvr>
  <p:transition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04451"/>
      </p:ext>
    </p:extLst>
  </p:cSld>
  <p:clrMapOvr>
    <a:masterClrMapping/>
  </p:clrMapOvr>
  <p:transition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7754"/>
      </p:ext>
    </p:extLst>
  </p:cSld>
  <p:clrMapOvr>
    <a:masterClrMapping/>
  </p:clrMapOvr>
  <p:transition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71472"/>
      </p:ext>
    </p:extLst>
  </p:cSld>
  <p:clrMapOvr>
    <a:masterClrMapping/>
  </p:clrMapOvr>
  <p:transition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34722"/>
      </p:ext>
    </p:extLst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10507"/>
      </p:ext>
    </p:extLst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71571" y="228600"/>
            <a:ext cx="2214033" cy="5867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27350" y="228600"/>
            <a:ext cx="6441017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05699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>
            <a:lvl1pPr>
              <a:defRPr sz="2275"/>
            </a:lvl1pPr>
            <a:lvl2pPr>
              <a:defRPr sz="1950"/>
            </a:lvl2pPr>
            <a:lvl3pPr>
              <a:defRPr sz="1625"/>
            </a:lvl3pPr>
            <a:lvl4pPr>
              <a:defRPr sz="1463"/>
            </a:lvl4pPr>
            <a:lvl5pPr>
              <a:defRPr sz="1463"/>
            </a:lvl5pPr>
            <a:lvl6pPr>
              <a:defRPr sz="1463"/>
            </a:lvl6pPr>
            <a:lvl7pPr>
              <a:defRPr sz="1463"/>
            </a:lvl7pPr>
            <a:lvl8pPr>
              <a:defRPr sz="1463"/>
            </a:lvl8pPr>
            <a:lvl9pPr>
              <a:defRPr sz="146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88799"/>
      </p:ext>
    </p:extLst>
  </p:cSld>
  <p:clrMapOvr>
    <a:masterClrMapping/>
  </p:clrMapOvr>
  <p:transition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제목, 텍스트 및 클립 아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r>
              <a:rPr lang="ko-KR" altLang="en-US"/>
              <a:t>온라인 이미지를 추가하려면 아이콘을 클릭하세요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99426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7356" y="228600"/>
            <a:ext cx="8858249" cy="896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27352" y="1268417"/>
            <a:ext cx="4326466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57019" y="1268417"/>
            <a:ext cx="4328583" cy="482758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3202" y="6248400"/>
            <a:ext cx="2535767" cy="457200"/>
          </a:xfrm>
        </p:spPr>
        <p:txBody>
          <a:bodyPr/>
          <a:lstStyle>
            <a:lvl1pPr>
              <a:defRPr/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245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66092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07674" y="228610"/>
            <a:ext cx="11190599" cy="20313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09714103"/>
      </p:ext>
    </p:extLst>
  </p:cSld>
  <p:clrMapOvr>
    <a:masterClrMapping/>
  </p:clrMapOvr>
  <p:transition>
    <p:strips dir="r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7" y="187900"/>
            <a:ext cx="11697231" cy="504799"/>
          </a:xfrm>
        </p:spPr>
        <p:txBody>
          <a:bodyPr>
            <a:noAutofit/>
          </a:bodyPr>
          <a:lstStyle>
            <a:lvl1pPr>
              <a:defRPr sz="2275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7" y="1060451"/>
            <a:ext cx="11749231" cy="5230428"/>
          </a:xfrm>
        </p:spPr>
        <p:txBody>
          <a:bodyPr anchor="t" anchorCtr="0">
            <a:normAutofit/>
          </a:bodyPr>
          <a:lstStyle>
            <a:lvl1pPr marL="292500" indent="-2925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1950">
                <a:solidFill>
                  <a:srgbClr val="445469"/>
                </a:solidFill>
              </a:defRPr>
            </a:lvl1pPr>
            <a:lvl2pPr marL="650091" indent="-278606">
              <a:lnSpc>
                <a:spcPct val="100000"/>
              </a:lnSpc>
              <a:buFont typeface="Wingdings" panose="05000000000000000000" pitchFamily="2" charset="2"/>
              <a:buChar char="§"/>
              <a:defRPr sz="1625">
                <a:solidFill>
                  <a:srgbClr val="445469"/>
                </a:solidFill>
              </a:defRPr>
            </a:lvl2pPr>
            <a:lvl3pPr marL="975141" indent="-232172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463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114453" indent="0">
              <a:buNone/>
              <a:defRPr/>
            </a:lvl4pPr>
            <a:lvl5pPr marL="1485937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5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225555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08">
          <p15:clr>
            <a:srgbClr val="A4A3A4"/>
          </p15:clr>
        </p15:guide>
        <p15:guide id="1" pos="7333">
          <p15:clr>
            <a:srgbClr val="A4A3A4"/>
          </p15:clr>
        </p15:guide>
        <p15:guide id="2" pos="742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orient="horz" pos="845">
          <p15:clr>
            <a:srgbClr val="A4A3A4"/>
          </p15:clr>
        </p15:guide>
        <p15:guide id="7" orient="horz" pos="1525">
          <p15:clr>
            <a:srgbClr val="A4A3A4"/>
          </p15:clr>
        </p15:guide>
        <p15:guide id="8" orient="horz" pos="3566">
          <p15:clr>
            <a:srgbClr val="A4A3A4"/>
          </p15:clr>
        </p15:guide>
        <p15:guide id="9" orient="horz" pos="2205">
          <p15:clr>
            <a:srgbClr val="A4A3A4"/>
          </p15:clr>
        </p15:guide>
        <p15:guide id="10" pos="3211">
          <p15:clr>
            <a:srgbClr val="A4A3A4"/>
          </p15:clr>
        </p15:guide>
        <p15:guide id="11" pos="3301">
          <p15:clr>
            <a:srgbClr val="A4A3A4"/>
          </p15:clr>
        </p15:guide>
        <p15:guide id="12" pos="217">
          <p15:clr>
            <a:srgbClr val="FBAE40"/>
          </p15:clr>
        </p15:guide>
        <p15:guide id="13" orient="horz" pos="2886">
          <p15:clr>
            <a:srgbClr val="FBAE40"/>
          </p15:clr>
        </p15:guide>
        <p15:guide id="14" pos="298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4704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708177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6723697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8582140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8917277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124779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3"/>
            <a:ext cx="5386917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5"/>
            <a:ext cx="5386917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1950"/>
            </a:lvl1pPr>
            <a:lvl2pPr>
              <a:defRPr sz="1625"/>
            </a:lvl2pPr>
            <a:lvl3pPr>
              <a:defRPr sz="1463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05174"/>
      </p:ext>
    </p:extLst>
  </p:cSld>
  <p:clrMapOvr>
    <a:masterClrMapping/>
  </p:clrMapOvr>
  <p:transition spd="slow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1799577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4146507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218536" y="1058863"/>
            <a:ext cx="11750412" cy="5230514"/>
          </a:xfrm>
          <a:prstGeom prst="rect">
            <a:avLst/>
          </a:prstGeom>
        </p:spPr>
        <p:txBody>
          <a:bodyPr vert="horz" lIns="90000" tIns="36000" rIns="90000" bIns="36000" rtlCol="0">
            <a:normAutofit/>
          </a:bodyPr>
          <a:lstStyle>
            <a:lvl1pPr marL="360000" marR="0" indent="-360000" algn="l" defTabSz="742950" rtl="0" eaLnBrk="1" fontAlgn="auto" latinLnBrk="1" hangingPunct="1">
              <a:lnSpc>
                <a:spcPct val="120000"/>
              </a:lnSpc>
              <a:spcBef>
                <a:spcPts val="813"/>
              </a:spcBef>
              <a:spcAft>
                <a:spcPts val="0"/>
              </a:spcAft>
              <a:buClr>
                <a:srgbClr val="445469"/>
              </a:buClr>
              <a:buSzPct val="85000"/>
              <a:buFont typeface="Wingdings" panose="05000000000000000000" pitchFamily="2" charset="2"/>
              <a:buChar char="l"/>
              <a:tabLst/>
              <a:defRPr sz="2400">
                <a:solidFill>
                  <a:srgbClr val="445469"/>
                </a:solidFill>
              </a:defRPr>
            </a:lvl1pPr>
            <a:lvl2pPr marL="792000" marR="0" indent="-342900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445469"/>
                </a:solidFill>
              </a:defRPr>
            </a:lvl2pPr>
            <a:lvl3pPr marL="928688" marR="0" indent="-185738" algn="l" defTabSz="742950" rtl="0" eaLnBrk="1" fontAlgn="auto" latinLnBrk="1" hangingPunct="1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445469"/>
                </a:solidFill>
              </a:defRPr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0"/>
          <p:cNvCxnSpPr/>
          <p:nvPr/>
        </p:nvCxnSpPr>
        <p:spPr>
          <a:xfrm>
            <a:off x="0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직사각형 2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  <p:sp>
        <p:nvSpPr>
          <p:cNvPr id="24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9479" y="708462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445469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879221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2324008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1361861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337774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8"/>
          <p:cNvSpPr/>
          <p:nvPr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Rectangle 8"/>
          <p:cNvSpPr/>
          <p:nvPr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804281" y="46424"/>
            <a:ext cx="1318236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17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연관 분석</a:t>
            </a:r>
          </a:p>
        </p:txBody>
      </p:sp>
    </p:spTree>
    <p:extLst>
      <p:ext uri="{BB962C8B-B14F-4D97-AF65-F5344CB8AC3E}">
        <p14:creationId xmlns:p14="http://schemas.microsoft.com/office/powerpoint/2010/main" val="910713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98699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3566">
          <p15:clr>
            <a:srgbClr val="A4A3A4"/>
          </p15:clr>
        </p15:guide>
        <p15:guide id="11" orient="horz" pos="2205">
          <p15:clr>
            <a:srgbClr val="A4A3A4"/>
          </p15:clr>
        </p15:guide>
        <p15:guide id="12" pos="3211">
          <p15:clr>
            <a:srgbClr val="A4A3A4"/>
          </p15:clr>
        </p15:guide>
        <p15:guide id="13" pos="3301">
          <p15:clr>
            <a:srgbClr val="A4A3A4"/>
          </p15:clr>
        </p15:guide>
        <p15:guide id="14" pos="217">
          <p15:clr>
            <a:srgbClr val="FBAE40"/>
          </p15:clr>
        </p15:guide>
        <p15:guide id="15" orient="horz" pos="2886">
          <p15:clr>
            <a:srgbClr val="FBAE40"/>
          </p15:clr>
        </p15:guide>
        <p15:guide id="16" pos="29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10445206" y="46424"/>
            <a:ext cx="1677310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텍스트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마이닝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99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1" orient="horz" pos="2205">
          <p15:clr>
            <a:srgbClr val="A4A3A4"/>
          </p15:clr>
        </p15:guide>
        <p15:guide id="12" pos="3211">
          <p15:clr>
            <a:srgbClr val="A4A3A4"/>
          </p15:clr>
        </p15:guide>
        <p15:guide id="13" pos="3301">
          <p15:clr>
            <a:srgbClr val="A4A3A4"/>
          </p15:clr>
        </p15:guide>
        <p15:guide id="15" orient="horz" pos="2886">
          <p15:clr>
            <a:srgbClr val="FBAE40"/>
          </p15:clr>
        </p15:guide>
        <p15:guide id="17" orient="horz" pos="3566">
          <p15:clr>
            <a:srgbClr val="FBAE40"/>
          </p15:clr>
        </p15:guide>
        <p15:guide id="18" pos="21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Rectangle 8"/>
          <p:cNvSpPr/>
          <p:nvPr userDrawn="1"/>
        </p:nvSpPr>
        <p:spPr>
          <a:xfrm>
            <a:off x="94" y="980729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663485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75392"/>
      </p:ext>
    </p:extLst>
  </p:cSld>
  <p:clrMapOvr>
    <a:masterClrMapping/>
  </p:clrMapOvr>
  <p:transition spd="slow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255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 userDrawn="1"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196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83367" y="1116284"/>
            <a:ext cx="11437055" cy="5108671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52823" y="121538"/>
            <a:ext cx="11307806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n-ea"/>
                <a:ea typeface="+mn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432183" y="764704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4398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부제를 갖는 제목과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247386" y="187898"/>
            <a:ext cx="11697231" cy="504799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195386" y="1060451"/>
            <a:ext cx="11749231" cy="5230428"/>
          </a:xfrm>
        </p:spPr>
        <p:txBody>
          <a:bodyPr anchor="t" anchorCtr="0">
            <a:normAutofit/>
          </a:bodyPr>
          <a:lstStyle>
            <a:lvl1pPr marL="360000" indent="-360000">
              <a:lnSpc>
                <a:spcPct val="120000"/>
              </a:lnSpc>
              <a:buSzPct val="85000"/>
              <a:buFont typeface="Wingdings" panose="05000000000000000000" pitchFamily="2" charset="2"/>
              <a:buChar char="l"/>
              <a:defRPr sz="2400">
                <a:solidFill>
                  <a:srgbClr val="445469"/>
                </a:solidFill>
              </a:defRPr>
            </a:lvl1pPr>
            <a:lvl2pPr marL="800112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000">
                <a:solidFill>
                  <a:srgbClr val="445469"/>
                </a:solidFill>
              </a:defRPr>
            </a:lvl2pPr>
            <a:lvl3pPr marL="1200173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US" altLang="ko-KR" sz="1800" kern="1200" dirty="0" smtClean="0">
                <a:solidFill>
                  <a:srgbClr val="445469"/>
                </a:solidFill>
                <a:latin typeface="+mn-lt"/>
                <a:ea typeface="+mn-ea"/>
                <a:cs typeface="+mn-cs"/>
              </a:defRPr>
            </a:lvl3pPr>
            <a:lvl4pPr marL="1371634" indent="0">
              <a:buNone/>
              <a:defRPr/>
            </a:lvl4pPr>
            <a:lvl5pPr marL="1828846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76502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8">
          <p15:clr>
            <a:srgbClr val="A4A3A4"/>
          </p15:clr>
        </p15:guide>
        <p15:guide id="2" pos="7333">
          <p15:clr>
            <a:srgbClr val="A4A3A4"/>
          </p15:clr>
        </p15:guide>
        <p15:guide id="3" pos="6114">
          <p15:clr>
            <a:srgbClr val="A4A3A4"/>
          </p15:clr>
        </p15:guide>
        <p15:guide id="4" pos="3120">
          <p15:clr>
            <a:srgbClr val="A4A3A4"/>
          </p15:clr>
        </p15:guide>
        <p15:guide id="5" pos="126">
          <p15:clr>
            <a:srgbClr val="A4A3A4"/>
          </p15:clr>
        </p15:guide>
        <p15:guide id="6" pos="7423">
          <p15:clr>
            <a:srgbClr val="A4A3A4"/>
          </p15:clr>
        </p15:guide>
        <p15:guide id="7" orient="horz" pos="845">
          <p15:clr>
            <a:srgbClr val="A4A3A4"/>
          </p15:clr>
        </p15:guide>
        <p15:guide id="8" orient="horz" pos="1525">
          <p15:clr>
            <a:srgbClr val="A4A3A4"/>
          </p15:clr>
        </p15:guide>
        <p15:guide id="9" orient="horz" pos="3566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pos="217">
          <p15:clr>
            <a:srgbClr val="FBAE40"/>
          </p15:clr>
        </p15:guide>
        <p15:guide id="14" orient="horz" pos="2886">
          <p15:clr>
            <a:srgbClr val="FBAE40"/>
          </p15:clr>
        </p15:guide>
        <p15:guide id="15" pos="298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이 없는 제목(부제목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982230"/>
            <a:ext cx="12192000" cy="70507"/>
          </a:xfrm>
          <a:prstGeom prst="rect">
            <a:avLst/>
          </a:prstGeom>
          <a:solidFill>
            <a:srgbClr val="44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10409941" y="46424"/>
            <a:ext cx="1712575" cy="266602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pPr marL="0" marR="0" lvl="0" indent="0" algn="r" defTabSz="742950" rtl="0" eaLnBrk="1" fontAlgn="auto" latinLnBrk="1" hangingPunct="1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16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장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텍스트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마이닝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005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84">
          <p15:clr>
            <a:srgbClr val="A4A3A4"/>
          </p15:clr>
        </p15:guide>
        <p15:guide id="2" pos="308">
          <p15:clr>
            <a:srgbClr val="A4A3A4"/>
          </p15:clr>
        </p15:guide>
        <p15:guide id="3" pos="7333">
          <p15:clr>
            <a:srgbClr val="A4A3A4"/>
          </p15:clr>
        </p15:guide>
        <p15:guide id="4" pos="6114">
          <p15:clr>
            <a:srgbClr val="A4A3A4"/>
          </p15:clr>
        </p15:guide>
        <p15:guide id="5" pos="3120">
          <p15:clr>
            <a:srgbClr val="A4A3A4"/>
          </p15:clr>
        </p15:guide>
        <p15:guide id="6" pos="126">
          <p15:clr>
            <a:srgbClr val="A4A3A4"/>
          </p15:clr>
        </p15:guide>
        <p15:guide id="7" pos="7423">
          <p15:clr>
            <a:srgbClr val="A4A3A4"/>
          </p15:clr>
        </p15:guide>
        <p15:guide id="8" orient="horz" pos="845">
          <p15:clr>
            <a:srgbClr val="A4A3A4"/>
          </p15:clr>
        </p15:guide>
        <p15:guide id="9" orient="horz" pos="1525">
          <p15:clr>
            <a:srgbClr val="A4A3A4"/>
          </p15:clr>
        </p15:guide>
        <p15:guide id="10" orient="horz" pos="2205">
          <p15:clr>
            <a:srgbClr val="A4A3A4"/>
          </p15:clr>
        </p15:guide>
        <p15:guide id="11" pos="3211">
          <p15:clr>
            <a:srgbClr val="A4A3A4"/>
          </p15:clr>
        </p15:guide>
        <p15:guide id="12" pos="3301">
          <p15:clr>
            <a:srgbClr val="A4A3A4"/>
          </p15:clr>
        </p15:guide>
        <p15:guide id="13" orient="horz" pos="2886">
          <p15:clr>
            <a:srgbClr val="FBAE40"/>
          </p15:clr>
        </p15:guide>
        <p15:guide id="14" orient="horz" pos="3566">
          <p15:clr>
            <a:srgbClr val="FBAE40"/>
          </p15:clr>
        </p15:guide>
        <p15:guide id="15" pos="21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/>
          <p:nvPr userDrawn="1"/>
        </p:nvSpPr>
        <p:spPr>
          <a:xfrm>
            <a:off x="0" y="6440326"/>
            <a:ext cx="12192000" cy="417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7" name="Rectangle 8"/>
          <p:cNvSpPr/>
          <p:nvPr userDrawn="1"/>
        </p:nvSpPr>
        <p:spPr>
          <a:xfrm>
            <a:off x="0" y="6361387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Oval 63"/>
          <p:cNvSpPr/>
          <p:nvPr userDrawn="1"/>
        </p:nvSpPr>
        <p:spPr>
          <a:xfrm>
            <a:off x="5873262" y="6471858"/>
            <a:ext cx="440960" cy="3582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471858"/>
            <a:ext cx="2743200" cy="3566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Rectangle 8"/>
          <p:cNvSpPr/>
          <p:nvPr userDrawn="1"/>
        </p:nvSpPr>
        <p:spPr>
          <a:xfrm>
            <a:off x="0" y="1"/>
            <a:ext cx="12192000" cy="9822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제목 10"/>
          <p:cNvSpPr>
            <a:spLocks noGrp="1"/>
          </p:cNvSpPr>
          <p:nvPr>
            <p:ph type="title"/>
          </p:nvPr>
        </p:nvSpPr>
        <p:spPr>
          <a:xfrm>
            <a:off x="247386" y="187897"/>
            <a:ext cx="11697231" cy="503211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1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35360" y="692696"/>
            <a:ext cx="11609255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rgbClr val="262626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Rectangle 8"/>
          <p:cNvSpPr/>
          <p:nvPr userDrawn="1"/>
        </p:nvSpPr>
        <p:spPr>
          <a:xfrm>
            <a:off x="94" y="980729"/>
            <a:ext cx="12192000" cy="705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72185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079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8750" y="1"/>
            <a:ext cx="1602254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8749" y="-17885"/>
            <a:ext cx="1602251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9744405" y="2780928"/>
            <a:ext cx="1728192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나눔바른고딕" panose="020B0603020101020101" pitchFamily="50" charset="-127"/>
              </a:endParaRPr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2197100" y="2914650"/>
            <a:ext cx="754730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2063555" y="3108761"/>
            <a:ext cx="980019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3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21" name="Right Triangle 20"/>
          <p:cNvSpPr/>
          <p:nvPr userDrawn="1"/>
        </p:nvSpPr>
        <p:spPr>
          <a:xfrm rot="10800000" flipH="1">
            <a:off x="-18751" y="0"/>
            <a:ext cx="1140949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  <p:sp>
        <p:nvSpPr>
          <p:cNvPr id="20" name="Right Triangle 19"/>
          <p:cNvSpPr/>
          <p:nvPr userDrawn="1"/>
        </p:nvSpPr>
        <p:spPr>
          <a:xfrm>
            <a:off x="1" y="0"/>
            <a:ext cx="1103445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7719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2"/>
          <p:cNvSpPr>
            <a:spLocks noGrp="1"/>
          </p:cNvSpPr>
          <p:nvPr>
            <p:ph idx="1"/>
          </p:nvPr>
        </p:nvSpPr>
        <p:spPr>
          <a:xfrm>
            <a:off x="383367" y="1116284"/>
            <a:ext cx="11437055" cy="5108671"/>
          </a:xfrm>
          <a:prstGeom prst="rect">
            <a:avLst/>
          </a:prstGeom>
        </p:spPr>
        <p:txBody>
          <a:bodyPr vert="horz" lIns="0" tIns="0" rIns="36000" bIns="0" rtlCol="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  <p:sp>
        <p:nvSpPr>
          <p:cNvPr id="8" name="Rectangle 8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452823" y="121538"/>
            <a:ext cx="11307806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00">
                <a:solidFill>
                  <a:schemeClr val="tx1"/>
                </a:solidFill>
                <a:latin typeface="+mn-ea"/>
                <a:ea typeface="+mn-ea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10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432183" y="764704"/>
            <a:ext cx="11328926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183" y="1052736"/>
            <a:ext cx="12192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3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0584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7"/>
            <a:ext cx="6815666" cy="5853113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23783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625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138"/>
            </a:lvl1pPr>
            <a:lvl2pPr marL="371475" indent="0">
              <a:buNone/>
              <a:defRPr sz="975"/>
            </a:lvl2pPr>
            <a:lvl3pPr marL="742950" indent="0">
              <a:buNone/>
              <a:defRPr sz="813"/>
            </a:lvl3pPr>
            <a:lvl4pPr marL="1114425" indent="0">
              <a:buNone/>
              <a:defRPr sz="731"/>
            </a:lvl4pPr>
            <a:lvl5pPr marL="1485900" indent="0">
              <a:buNone/>
              <a:defRPr sz="731"/>
            </a:lvl5pPr>
            <a:lvl6pPr marL="1857375" indent="0">
              <a:buNone/>
              <a:defRPr sz="731"/>
            </a:lvl6pPr>
            <a:lvl7pPr marL="2228850" indent="0">
              <a:buNone/>
              <a:defRPr sz="731"/>
            </a:lvl7pPr>
            <a:lvl8pPr marL="2600325" indent="0">
              <a:buNone/>
              <a:defRPr sz="731"/>
            </a:lvl8pPr>
            <a:lvl9pPr marL="2971800" indent="0">
              <a:buNone/>
              <a:defRPr sz="73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118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228600"/>
            <a:ext cx="114808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1" y="1268417"/>
            <a:ext cx="1148080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45767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202" y="6248400"/>
            <a:ext cx="25357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02AD8287-13B0-489C-B6D6-F644A2C08DF0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24576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76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A182242-55F8-4559-9274-5853B431F835}" type="slidenum">
              <a:rPr lang="en-US" smtClean="0"/>
              <a:t>‹#›</a:t>
            </a:fld>
            <a:endParaRPr lang="en-US"/>
          </a:p>
        </p:txBody>
      </p:sp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95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733" r:id="rId28"/>
  </p:sldLayoutIdLst>
  <p:transition>
    <p:strips dir="rd"/>
  </p:transition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37147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74295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11442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48590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278606" indent="-278606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03647" indent="-232172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227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9286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95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3001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16716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04311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4145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7860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1575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5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04801" y="228600"/>
            <a:ext cx="11480800" cy="89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457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1" y="1268417"/>
            <a:ext cx="11480800" cy="482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altLang="ko-KR" dirty="0"/>
          </a:p>
        </p:txBody>
      </p:sp>
      <p:sp>
        <p:nvSpPr>
          <p:cNvPr id="245767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03202" y="6248400"/>
            <a:ext cx="25357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C1E5E321-A88F-47D2-85A4-400151F4FA54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24576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245769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45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813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fld id="{F2964501-FBE7-4CC2-8865-B018181D4BA1}" type="slidenum">
              <a:rPr lang="en-US" smtClean="0"/>
              <a:t>‹#›</a:t>
            </a:fld>
            <a:endParaRPr lang="en-US"/>
          </a:p>
        </p:txBody>
      </p:sp>
      <p:sp>
        <p:nvSpPr>
          <p:cNvPr id="245770" name="Text Box 10"/>
          <p:cNvSpPr txBox="1">
            <a:spLocks noChangeArrowheads="1"/>
          </p:cNvSpPr>
          <p:nvPr/>
        </p:nvSpPr>
        <p:spPr bwMode="auto">
          <a:xfrm>
            <a:off x="431800" y="0"/>
            <a:ext cx="11760201" cy="54245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eaLnBrk="0" latinLnBrk="0" hangingPunct="0">
              <a:spcBef>
                <a:spcPct val="50000"/>
              </a:spcBef>
            </a:pPr>
            <a:endParaRPr kumimoji="0" lang="en-US" sz="2925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6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</p:sldLayoutIdLst>
  <p:transition>
    <p:strips dir="rd"/>
  </p:transition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5pPr>
      <a:lvl6pPr marL="37147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6pPr>
      <a:lvl7pPr marL="74295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7pPr>
      <a:lvl8pPr marL="1114425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8pPr>
      <a:lvl9pPr marL="1485900" algn="l" rtl="0" eaLnBrk="1" fontAlgn="base" latinLnBrk="1" hangingPunct="1">
        <a:spcBef>
          <a:spcPct val="0"/>
        </a:spcBef>
        <a:spcAft>
          <a:spcPct val="0"/>
        </a:spcAft>
        <a:defRPr kumimoji="1" sz="2925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굴림" pitchFamily="50" charset="-127"/>
        </a:defRPr>
      </a:lvl9pPr>
    </p:titleStyle>
    <p:bodyStyle>
      <a:lvl1pPr marL="278606" indent="-278606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2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03647" indent="-232172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227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2pPr>
      <a:lvl3pPr marL="9286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95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3pPr>
      <a:lvl4pPr marL="13001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70000"/>
        <a:buFont typeface="Wingdings" pitchFamily="2" charset="2"/>
        <a:buChar char="l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4pPr>
      <a:lvl5pPr marL="16716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</a:defRPr>
      </a:lvl5pPr>
      <a:lvl6pPr marL="204311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41458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2786063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157538" indent="-185738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kumimoji="1" sz="1625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35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76C6-C82F-42BB-B3B6-C26B6893176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77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</p:sldLayoutIdLst>
  <p:hf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q=cloud%20computi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velog.io/@aonee/%ED%81%B4%EB%9D%BC%EC%9A%B0%EB%93%9C%EB%9E%80-nzrij240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subicura.com/2017/01/19/docker-guide-for-beginners-1.html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inflearn.com/course/%EB%8F%84%EC%BB%A4-%EC%9E%85%EB%AC%B8/dashboard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nflearn.com/course/%EB%8F%84%EC%BB%A4-%EC%9E%85%EB%AC%B8/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learn.com/course/%EB%8F%84%EC%BB%A4-%EC%9E%85%EB%AC%B8/dashboard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www.energystar.gov/products/low_carbon_it_campaign/12_ways_save_energy_data_center/server_virtualization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linkedin.com/pulse/crm-fourth-industrial-revolution-clint-oram" TargetMode="Externa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-JwAM6XF8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solutions/learn-architect-microservice/#GUID-1A9ECC2B-F7E6-430F-8EDA-91171246795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crm-fourth-industrial-revolution-clint-ora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solutions/learn-architect-microservice/#GUID-1A9ECC2B-F7E6-430F-8EDA-911712467953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ionys.com/how-to-benefit-from-microservices-architecture-implementatio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devop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devop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matter.solarwinds.com/2022/03/21/what-is-devop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cham/CICD-CICD%EB%9E%8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ko.wikipedia.org/wiki/%EB%8D%B0%EB%B8%8C%EC%98%B5%EC%8A%A4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s://devopedia.org/devop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di.be/presentations/agile-infrastructure-agile2008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hyperlink" Target="https://www.slideshare.net/jallspaw/10-deploys-per-day-dev-and-ops-cooperation-at-flickr" TargetMode="External"/><Relationship Id="rId4" Type="http://schemas.openxmlformats.org/officeDocument/2006/relationships/hyperlink" Target="https://www.slideshare.net/littleidea/agile-infrastructure-agile-2009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jedi.be/blog/2009/11/15/devopsdays09-two-weeks-later/" TargetMode="External"/><Relationship Id="rId5" Type="http://schemas.openxmlformats.org/officeDocument/2006/relationships/image" Target="../media/image66.png"/><Relationship Id="rId4" Type="http://schemas.openxmlformats.org/officeDocument/2006/relationships/hyperlink" Target="https://legacy.devopsdays.org/events/2009-ghent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vOps_toolchai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ytimes.com/interactive/2020/04/11/business/economy/coronavirus-us-economy-spending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hostreview.com/blog/191015-how-to-build-a-cloud-toolchain-in-devops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nsoft.com/blog/software-development-model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s.odu.edu/~zeil/cs250/latest/Public/waterfall/waterfall__html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oiinconnect.com/what-is-agile-methodology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fferencebetween.net/technology/software-technology/difference-between-agile-and-waterfal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anbanzone.com/2021/what-is-pdca-cycle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sferhwang.tistory.com/31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iworldtoday.com/news/userArticlePhot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ops/what-is-devops/?nc1=h_l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tlassian.com/microservices/microservices-architecture/microservices-vs-monolith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microservices/microservices-architecture/microservices-vs-monolith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microservices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1560603" y="1784441"/>
            <a:ext cx="9272860" cy="1238250"/>
          </a:xfrm>
          <a:solidFill>
            <a:schemeClr val="bg1">
              <a:alpha val="0"/>
            </a:schemeClr>
          </a:solidFill>
          <a:ln>
            <a:noFill/>
          </a:ln>
        </p:spPr>
        <p:txBody>
          <a:bodyPr/>
          <a:lstStyle/>
          <a:p>
            <a:r>
              <a:rPr lang="ko-KR" altLang="en-US" sz="5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</a:t>
            </a:r>
            <a:r>
              <a:rPr lang="en-US" sz="5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방법론 비교 이해</a:t>
            </a:r>
            <a:endParaRPr lang="en-US" sz="5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143376" y="5164436"/>
            <a:ext cx="7602088" cy="1011238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r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Bok, </a:t>
            </a:r>
            <a:r>
              <a:rPr lang="en-US" altLang="ko-KR" sz="1950" b="1" dirty="0" err="1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Jong</a:t>
            </a:r>
            <a:r>
              <a:rPr lang="en-US" altLang="ko-KR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 Soon</a:t>
            </a:r>
          </a:p>
          <a:p>
            <a:pPr algn="r">
              <a:lnSpc>
                <a:spcPct val="90000"/>
              </a:lnSpc>
              <a:buClr>
                <a:schemeClr val="tx2"/>
              </a:buClr>
              <a:buFont typeface="Wingdings" pitchFamily="2" charset="2"/>
              <a:buNone/>
            </a:pPr>
            <a:r>
              <a:rPr lang="en-US" altLang="ko-KR" sz="1950" b="1" dirty="0">
                <a:solidFill>
                  <a:srgbClr val="0070C0"/>
                </a:solidFill>
                <a:latin typeface="Verdana" pitchFamily="34" charset="0"/>
                <a:ea typeface="맑은 고딕" pitchFamily="50" charset="-127"/>
              </a:rPr>
              <a:t>javaexpert@nate.com </a:t>
            </a:r>
          </a:p>
        </p:txBody>
      </p:sp>
    </p:spTree>
    <p:extLst>
      <p:ext uri="{BB962C8B-B14F-4D97-AF65-F5344CB8AC3E}">
        <p14:creationId xmlns:p14="http://schemas.microsoft.com/office/powerpoint/2010/main" val="2747635024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3B8D4A-7232-4D30-BC8C-8F0E7BEA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0D65B0B-26F2-4C82-BA39-99E7E3EA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68417"/>
            <a:ext cx="8220635" cy="4827587"/>
          </a:xfrm>
        </p:spPr>
        <p:txBody>
          <a:bodyPr/>
          <a:lstStyle/>
          <a:p>
            <a:r>
              <a:rPr lang="en-US" altLang="ko-KR" dirty="0"/>
              <a:t>Service on Demand,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</a:t>
            </a:r>
          </a:p>
          <a:p>
            <a:r>
              <a:rPr lang="en-US" altLang="ko-KR" dirty="0"/>
              <a:t>Origin : More and more, companies will fulfill their IT requirements simply by purchasing fee-based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 </a:t>
            </a:r>
            <a:r>
              <a:rPr lang="en-US" altLang="ko-KR" dirty="0"/>
              <a:t>from third parties – similar to the way they currently buy electric power or telecommunications services.</a:t>
            </a:r>
          </a:p>
          <a:p>
            <a:pPr marL="371475" lvl="1" indent="0">
              <a:buNone/>
            </a:pPr>
            <a:r>
              <a:rPr lang="en-US" altLang="ko-KR" dirty="0"/>
              <a:t>- 『IT Doesn’t Matter』, Nicholas </a:t>
            </a:r>
            <a:r>
              <a:rPr lang="en-US" altLang="ko-KR" dirty="0" err="1"/>
              <a:t>Carr</a:t>
            </a:r>
            <a:r>
              <a:rPr lang="en-US" altLang="ko-KR" dirty="0"/>
              <a:t>, 2003</a:t>
            </a:r>
          </a:p>
          <a:p>
            <a:r>
              <a:rPr lang="en-US" altLang="ko-KR" dirty="0"/>
              <a:t>Proposal : in 2006, Google CEO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Eric Schmidt </a:t>
            </a:r>
            <a:r>
              <a:rPr lang="en-US" altLang="ko-KR" dirty="0"/>
              <a:t>proposed the concept of cloud computing. AWS was founded in 2006, marking the birth of cloud computing.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 descr="Label of Lotte 'Kloud' Beer">
            <a:extLst>
              <a:ext uri="{FF2B5EF4-FFF2-40B4-BE49-F238E27FC236}">
                <a16:creationId xmlns:a16="http://schemas.microsoft.com/office/drawing/2014/main" id="{FB5C965F-E4AA-4B1C-9791-9E9C12EB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9" y="80257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Blue Sky White Clouds Background PNG">
            <a:extLst>
              <a:ext uri="{FF2B5EF4-FFF2-40B4-BE49-F238E27FC236}">
                <a16:creationId xmlns:a16="http://schemas.microsoft.com/office/drawing/2014/main" id="{8AE53984-BCAF-4BAF-B565-35C5E8D9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012" y="3853050"/>
            <a:ext cx="2989791" cy="18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7DAAA20-487C-41F6-9A5C-FA4D2A2C9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32" y="1216563"/>
            <a:ext cx="1566333" cy="1566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F42D9-D936-432A-9FF2-985E1D52C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740" y="4031899"/>
            <a:ext cx="1566333" cy="156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68734"/>
      </p:ext>
    </p:extLst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(Cont.)</a:t>
            </a:r>
            <a:endParaRPr lang="ko-KR" altLang="en-US" sz="3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6487F3-D6E3-422B-A9A0-5F36100E0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09" y="1125538"/>
            <a:ext cx="9887383" cy="521428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1CDCD-72E6-4704-B515-9E4B1B8A81B4}"/>
              </a:ext>
            </a:extLst>
          </p:cNvPr>
          <p:cNvSpPr txBox="1"/>
          <p:nvPr/>
        </p:nvSpPr>
        <p:spPr>
          <a:xfrm>
            <a:off x="1101509" y="6398568"/>
            <a:ext cx="39518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https://trends.google.com/trends/explore?date=all&amp;q=cloud%20computing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6978344"/>
      </p:ext>
    </p:extLst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(Cont.)</a:t>
            </a:r>
            <a:endParaRPr lang="ko-KR" altLang="en-US" sz="3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AD8B81-9DA5-4C3E-94FE-31DDC2AF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122" y="1803210"/>
            <a:ext cx="4257675" cy="4432991"/>
          </a:xfrm>
          <a:prstGeom prst="rect">
            <a:avLst/>
          </a:prstGeom>
          <a:ln w="12700">
            <a:solidFill>
              <a:srgbClr val="00206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5B7058-D59E-4143-BC68-0D6C3E2B8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2" y="2202588"/>
            <a:ext cx="11073600" cy="2237509"/>
          </a:xfrm>
          <a:prstGeom prst="rect">
            <a:avLst/>
          </a:prstGeom>
          <a:ln w="2222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12523519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(Cont.)</a:t>
            </a:r>
            <a:endParaRPr lang="ko-KR" altLang="en-US" sz="32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691C2A-8224-4EF2-ADED-D12040EBA6F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6399" y="1125538"/>
          <a:ext cx="11265648" cy="49987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239247">
                  <a:extLst>
                    <a:ext uri="{9D8B030D-6E8A-4147-A177-3AD203B41FA5}">
                      <a16:colId xmlns:a16="http://schemas.microsoft.com/office/drawing/2014/main" val="1897039545"/>
                    </a:ext>
                  </a:extLst>
                </a:gridCol>
                <a:gridCol w="8026401">
                  <a:extLst>
                    <a:ext uri="{9D8B030D-6E8A-4147-A177-3AD203B41FA5}">
                      <a16:colId xmlns:a16="http://schemas.microsoft.com/office/drawing/2014/main" val="38450074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Features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Description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2573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Massive scale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A public cloud often has hundreds of thousands or even millions of servers; a private cloud can have hundreds to thousands of servers.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79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High reliability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Multi-replica fault tolerance provides high reliability.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1533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Isolation of tenants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Multiple tenants share the underlying hardware resources, but are logically isolated at the upper layers.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836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Elastic scaling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Dynamic scaling helps clients cope with the growth of their applications and their user base.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35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Service on demand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Cloud provides a large pool of resources that clients can purchase on demand.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886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Monitorable and measurable resources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Cloud platforms provide features for monitoring and measuring resources.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35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/>
                        <a:t>Low costs</a:t>
                      </a:r>
                      <a:endParaRPr lang="ko-KR" altLang="en-US" sz="2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Users only pay only for the resources they use, not the entire infrastructure.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271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191300"/>
      </p:ext>
    </p:extLst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(Cont.)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04E695-935B-44EF-ADA9-C7F729530A5A}"/>
              </a:ext>
            </a:extLst>
          </p:cNvPr>
          <p:cNvSpPr txBox="1"/>
          <p:nvPr/>
        </p:nvSpPr>
        <p:spPr>
          <a:xfrm>
            <a:off x="654424" y="1182231"/>
            <a:ext cx="10883152" cy="224676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computing is the </a:t>
            </a:r>
            <a:r>
              <a:rPr lang="en-US" altLang="ko-KR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on-demand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delivery of </a:t>
            </a:r>
            <a:r>
              <a:rPr lang="en-US" altLang="ko-KR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resources 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the </a:t>
            </a:r>
            <a:r>
              <a:rPr lang="en-US" altLang="ko-KR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altLang="ko-KR" sz="28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pricing. Instead of buying, owning, and maintaining physical data centers and servers, you can access technology services, such as computing power, storage, and databases, on an as-needed basis from a cloud provider like Amazon Web Services (AWS).</a:t>
            </a:r>
            <a:endParaRPr lang="ko-KR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2A2DF-7C16-41B4-9189-C3B290139C3A}"/>
              </a:ext>
            </a:extLst>
          </p:cNvPr>
          <p:cNvSpPr txBox="1"/>
          <p:nvPr/>
        </p:nvSpPr>
        <p:spPr>
          <a:xfrm>
            <a:off x="654424" y="3781996"/>
            <a:ext cx="10883152" cy="224676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클라우드 컴퓨팅이란 인터넷에서 </a:t>
            </a:r>
            <a:r>
              <a:rPr lang="ko-KR" altLang="en-US" sz="2800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종량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요금제 방식으로 클라우드 서비스 플랫폼을 통해 컴퓨팅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파워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데이터베이스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스토리지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애플리케이션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기타 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IT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리소스를 </a:t>
            </a:r>
            <a:r>
              <a:rPr lang="ko-KR" altLang="en-US" sz="2800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온디맨드로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제공하는 서비스를 말합니다</a:t>
            </a:r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                                -Amazon Web Services </a:t>
            </a:r>
            <a:r>
              <a:rPr lang="ko-KR" altLang="en-US" sz="28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342104778"/>
      </p:ext>
    </p:extLst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(Cont.)</a:t>
            </a:r>
            <a:endParaRPr lang="ko-KR" altLang="en-US" sz="3200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BD1D361-C03C-438D-A3D9-8D5227A583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8353" y="1293408"/>
          <a:ext cx="11181976" cy="466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790514">
                  <a:extLst>
                    <a:ext uri="{9D8B030D-6E8A-4147-A177-3AD203B41FA5}">
                      <a16:colId xmlns:a16="http://schemas.microsoft.com/office/drawing/2014/main" val="321466416"/>
                    </a:ext>
                  </a:extLst>
                </a:gridCol>
                <a:gridCol w="2017557">
                  <a:extLst>
                    <a:ext uri="{9D8B030D-6E8A-4147-A177-3AD203B41FA5}">
                      <a16:colId xmlns:a16="http://schemas.microsoft.com/office/drawing/2014/main" val="759319293"/>
                    </a:ext>
                  </a:extLst>
                </a:gridCol>
                <a:gridCol w="2196352">
                  <a:extLst>
                    <a:ext uri="{9D8B030D-6E8A-4147-A177-3AD203B41FA5}">
                      <a16:colId xmlns:a16="http://schemas.microsoft.com/office/drawing/2014/main" val="2262324211"/>
                    </a:ext>
                  </a:extLst>
                </a:gridCol>
                <a:gridCol w="4177553">
                  <a:extLst>
                    <a:ext uri="{9D8B030D-6E8A-4147-A177-3AD203B41FA5}">
                      <a16:colId xmlns:a16="http://schemas.microsoft.com/office/drawing/2014/main" val="3297521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EDCs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Traditional IDCs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Cloud Computing</a:t>
                      </a:r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19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Rental Scope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None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L0, L1, and part of L2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L0 – L4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77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Overall Costs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High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Moderate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Low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52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Launch Cycle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Long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Moderate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Very short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89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Ops Management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Complicated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Moderate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Simple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03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Scalability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Difficult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Moderate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Elastic scaling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7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b="1" dirty="0"/>
                        <a:t>Independence and Controllability</a:t>
                      </a:r>
                      <a:endParaRPr lang="ko-KR" altLang="en-US" sz="2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High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Moderate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Public cloud / private cloud</a:t>
                      </a:r>
                      <a:endParaRPr lang="ko-KR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0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252132"/>
      </p:ext>
    </p:extLst>
  </p:cSld>
  <p:clrMapOvr>
    <a:masterClrMapping/>
  </p:clrMapOvr>
  <p:transition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69A6EF6-8BF4-4FBE-BC29-DAB515ECA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</a:t>
            </a:r>
            <a:endParaRPr lang="ko-KR" altLang="en-US" sz="3200" dirty="0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6B06A0EF-0C8B-46A2-8AA0-056FEE8AE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3456911"/>
              </p:ext>
            </p:extLst>
          </p:nvPr>
        </p:nvGraphicFramePr>
        <p:xfrm>
          <a:off x="1120774" y="1125538"/>
          <a:ext cx="9950451" cy="5399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9593589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</a:t>
            </a:r>
            <a:endParaRPr lang="ko-KR" altLang="en-US" sz="3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E4CD05E-6F92-43DC-8CB4-6CEBFD5B94A0}"/>
              </a:ext>
            </a:extLst>
          </p:cNvPr>
          <p:cNvGrpSpPr/>
          <p:nvPr/>
        </p:nvGrpSpPr>
        <p:grpSpPr>
          <a:xfrm>
            <a:off x="1177403" y="1162090"/>
            <a:ext cx="10554374" cy="5258404"/>
            <a:chOff x="818813" y="821430"/>
            <a:chExt cx="10554374" cy="525840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A5ADE8B-46BA-4A7B-BF05-4C368673E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4417" y="821430"/>
              <a:ext cx="5688770" cy="257967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BDE83CA-7910-4EA7-ABA7-2E627C682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13" y="3153883"/>
              <a:ext cx="2777723" cy="2925951"/>
            </a:xfrm>
            <a:prstGeom prst="rect">
              <a:avLst/>
            </a:prstGeom>
          </p:spPr>
        </p:pic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E6EA62CF-7D7E-49B6-8015-21B616893399}"/>
                </a:ext>
              </a:extLst>
            </p:cNvPr>
            <p:cNvSpPr/>
            <p:nvPr/>
          </p:nvSpPr>
          <p:spPr>
            <a:xfrm rot="20238772">
              <a:off x="3175785" y="2710660"/>
              <a:ext cx="2777723" cy="479375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8478412C-6FD7-4924-89B1-440468F5E064}"/>
                </a:ext>
              </a:extLst>
            </p:cNvPr>
            <p:cNvSpPr/>
            <p:nvPr/>
          </p:nvSpPr>
          <p:spPr>
            <a:xfrm rot="9505188">
              <a:off x="3453224" y="3328791"/>
              <a:ext cx="2777723" cy="479375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179A945-7C26-443F-805D-5FE2E862C094}"/>
                </a:ext>
              </a:extLst>
            </p:cNvPr>
            <p:cNvSpPr/>
            <p:nvPr/>
          </p:nvSpPr>
          <p:spPr>
            <a:xfrm>
              <a:off x="3407023" y="2370069"/>
              <a:ext cx="1267911" cy="43743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빌려줘</a:t>
              </a:r>
              <a:r>
                <a:rPr lang="en-US" altLang="ko-KR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!!</a:t>
              </a:r>
              <a:endParaRPr lang="ko-KR" altLang="en-US" b="1" dirty="0">
                <a:solidFill>
                  <a:srgbClr val="00206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C97720B-1336-46BC-B100-38B71927E11C}"/>
                </a:ext>
              </a:extLst>
            </p:cNvPr>
            <p:cNvSpPr/>
            <p:nvPr/>
          </p:nvSpPr>
          <p:spPr>
            <a:xfrm>
              <a:off x="4149041" y="3619201"/>
              <a:ext cx="2942041" cy="66990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그래</a:t>
              </a:r>
              <a:r>
                <a:rPr lang="en-US" altLang="ko-KR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!!</a:t>
              </a:r>
            </a:p>
            <a:p>
              <a:pPr algn="ctr"/>
              <a:r>
                <a:rPr lang="en-US" altLang="ko-KR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(</a:t>
              </a:r>
              <a:r>
                <a:rPr lang="ko-KR" altLang="en-US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대신 쓴 만큼 돈은 내야해</a:t>
              </a:r>
              <a:r>
                <a:rPr lang="en-US" altLang="ko-KR" b="1" dirty="0">
                  <a:solidFill>
                    <a:srgbClr val="00206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)</a:t>
              </a:r>
              <a:endParaRPr lang="ko-KR" altLang="en-US" b="1" dirty="0">
                <a:solidFill>
                  <a:srgbClr val="00206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CB329B5-EC6B-4377-A28A-84DB60646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853" y="2807505"/>
              <a:ext cx="991514" cy="690755"/>
            </a:xfrm>
            <a:prstGeom prst="rect">
              <a:avLst/>
            </a:prstGeom>
          </p:spPr>
        </p:pic>
        <p:pic>
          <p:nvPicPr>
            <p:cNvPr id="17" name="Picture 2" descr="네이버 클라우드 플랫폼 - Home | Facebook">
              <a:extLst>
                <a:ext uri="{FF2B5EF4-FFF2-40B4-BE49-F238E27FC236}">
                  <a16:creationId xmlns:a16="http://schemas.microsoft.com/office/drawing/2014/main" id="{DB857A68-4137-47C7-B24C-C078C7031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505" y="2855072"/>
              <a:ext cx="795371" cy="795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471857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– Reference Model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39C6C-FA74-4262-87FA-B5F1CA29D94C}"/>
              </a:ext>
            </a:extLst>
          </p:cNvPr>
          <p:cNvSpPr txBox="1"/>
          <p:nvPr/>
        </p:nvSpPr>
        <p:spPr>
          <a:xfrm>
            <a:off x="655466" y="5873984"/>
            <a:ext cx="106938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https://velog.io/@aonee/%ED%81%B4%EB%9D%BC%EC%9A%B0%EB%93%9C%EB%9E%80-nzrij240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7D33D3-2305-4048-B220-1F599924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32" y="1724033"/>
            <a:ext cx="11072004" cy="37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52596"/>
      </p:ext>
    </p:extLst>
  </p:cSld>
  <p:clrMapOvr>
    <a:masterClrMapping/>
  </p:clrMapOvr>
  <p:transition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– Reference Model (Cont.)</a:t>
            </a:r>
            <a:endParaRPr lang="ko-KR" altLang="en-US" sz="3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5D36AE-03BD-47B2-A8F4-6E5460963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125538"/>
            <a:ext cx="11049000" cy="557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34818"/>
      </p:ext>
    </p:extLst>
  </p:cSld>
  <p:clrMapOvr>
    <a:masterClrMapping/>
  </p:clrMapOvr>
  <p:transition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47414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Now is</a:t>
            </a:r>
          </a:p>
        </p:txBody>
      </p:sp>
    </p:spTree>
    <p:extLst>
      <p:ext uri="{BB962C8B-B14F-4D97-AF65-F5344CB8AC3E}">
        <p14:creationId xmlns:p14="http://schemas.microsoft.com/office/powerpoint/2010/main" val="1906049337"/>
      </p:ext>
    </p:extLst>
  </p:cSld>
  <p:clrMapOvr>
    <a:masterClrMapping/>
  </p:clrMapOvr>
  <p:transition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– Reference Model (Cont.)</a:t>
            </a:r>
            <a:endParaRPr lang="ko-KR" altLang="en-US" sz="32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1247B4-C06A-4B3F-A64F-6102CE1C1E1C}"/>
              </a:ext>
            </a:extLst>
          </p:cNvPr>
          <p:cNvGrpSpPr/>
          <p:nvPr/>
        </p:nvGrpSpPr>
        <p:grpSpPr>
          <a:xfrm>
            <a:off x="1928562" y="1200453"/>
            <a:ext cx="8233278" cy="5195217"/>
            <a:chOff x="1979361" y="1092876"/>
            <a:chExt cx="8233278" cy="519521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BB2BC9A-BE5C-4546-B575-DD9086D52AF4}"/>
                </a:ext>
              </a:extLst>
            </p:cNvPr>
            <p:cNvSpPr/>
            <p:nvPr/>
          </p:nvSpPr>
          <p:spPr>
            <a:xfrm>
              <a:off x="6249977" y="1767028"/>
              <a:ext cx="3926353" cy="4451842"/>
            </a:xfrm>
            <a:prstGeom prst="rect">
              <a:avLst/>
            </a:prstGeom>
            <a:solidFill>
              <a:srgbClr val="37C837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BD5CF58-C1E5-49B2-B137-7A3FE9E322D7}"/>
                </a:ext>
              </a:extLst>
            </p:cNvPr>
            <p:cNvSpPr/>
            <p:nvPr/>
          </p:nvSpPr>
          <p:spPr>
            <a:xfrm>
              <a:off x="1979361" y="3278533"/>
              <a:ext cx="1435100" cy="919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35FDB56-27DD-4FB6-A5E5-A048199B8528}"/>
                </a:ext>
              </a:extLst>
            </p:cNvPr>
            <p:cNvSpPr/>
            <p:nvPr/>
          </p:nvSpPr>
          <p:spPr>
            <a:xfrm>
              <a:off x="1979361" y="4748863"/>
              <a:ext cx="1435100" cy="919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A88555-BEA9-4E87-8E5E-8B0C1AA7906B}"/>
                </a:ext>
              </a:extLst>
            </p:cNvPr>
            <p:cNvSpPr/>
            <p:nvPr/>
          </p:nvSpPr>
          <p:spPr>
            <a:xfrm>
              <a:off x="1979363" y="1808213"/>
              <a:ext cx="1435100" cy="919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342A935-6296-477E-84BE-173F81ED4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33338" y="1855202"/>
              <a:ext cx="1327150" cy="825483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5121803-6437-4654-9573-432AA712641E}"/>
                </a:ext>
              </a:extLst>
            </p:cNvPr>
            <p:cNvGrpSpPr/>
            <p:nvPr/>
          </p:nvGrpSpPr>
          <p:grpSpPr>
            <a:xfrm>
              <a:off x="2395669" y="4799830"/>
              <a:ext cx="602485" cy="817527"/>
              <a:chOff x="1819031" y="4510985"/>
              <a:chExt cx="547714" cy="817527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06E7F1C-7534-4BAF-9F88-D06719DE7E58}"/>
                  </a:ext>
                </a:extLst>
              </p:cNvPr>
              <p:cNvSpPr/>
              <p:nvPr/>
            </p:nvSpPr>
            <p:spPr>
              <a:xfrm>
                <a:off x="1819031" y="4788982"/>
                <a:ext cx="547714" cy="345622"/>
              </a:xfrm>
              <a:prstGeom prst="rect">
                <a:avLst/>
              </a:prstGeom>
              <a:noFill/>
              <a:ln w="63500">
                <a:solidFill>
                  <a:srgbClr val="FF85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사다리꼴 48">
                <a:extLst>
                  <a:ext uri="{FF2B5EF4-FFF2-40B4-BE49-F238E27FC236}">
                    <a16:creationId xmlns:a16="http://schemas.microsoft.com/office/drawing/2014/main" id="{F0F3DF10-796D-4908-A20F-5CE416F1BEF4}"/>
                  </a:ext>
                </a:extLst>
              </p:cNvPr>
              <p:cNvSpPr/>
              <p:nvPr/>
            </p:nvSpPr>
            <p:spPr>
              <a:xfrm>
                <a:off x="1954129" y="5222076"/>
                <a:ext cx="277519" cy="106436"/>
              </a:xfrm>
              <a:prstGeom prst="trapezoid">
                <a:avLst/>
              </a:prstGeom>
              <a:solidFill>
                <a:srgbClr val="FF8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화살표: 오른쪽 49">
                <a:extLst>
                  <a:ext uri="{FF2B5EF4-FFF2-40B4-BE49-F238E27FC236}">
                    <a16:creationId xmlns:a16="http://schemas.microsoft.com/office/drawing/2014/main" id="{87BB628C-DF82-447B-B866-B3FA24D93654}"/>
                  </a:ext>
                </a:extLst>
              </p:cNvPr>
              <p:cNvSpPr/>
              <p:nvPr/>
            </p:nvSpPr>
            <p:spPr>
              <a:xfrm rot="5400000">
                <a:off x="1986195" y="4472219"/>
                <a:ext cx="213386" cy="290917"/>
              </a:xfrm>
              <a:prstGeom prst="rightArrow">
                <a:avLst>
                  <a:gd name="adj1" fmla="val 50000"/>
                  <a:gd name="adj2" fmla="val 53571"/>
                </a:avLst>
              </a:prstGeom>
              <a:solidFill>
                <a:srgbClr val="FF8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6427A352-1B8D-4357-A9E1-31071D212627}"/>
                </a:ext>
              </a:extLst>
            </p:cNvPr>
            <p:cNvSpPr/>
            <p:nvPr/>
          </p:nvSpPr>
          <p:spPr>
            <a:xfrm>
              <a:off x="3183223" y="2349874"/>
              <a:ext cx="1574800" cy="596875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IaaS</a:t>
              </a:r>
              <a:endParaRPr lang="ko-KR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BAA34E6-E689-474E-8E84-FEB7AD7CF08C}"/>
                </a:ext>
              </a:extLst>
            </p:cNvPr>
            <p:cNvSpPr/>
            <p:nvPr/>
          </p:nvSpPr>
          <p:spPr>
            <a:xfrm>
              <a:off x="3183223" y="3820194"/>
              <a:ext cx="1574800" cy="596875"/>
            </a:xfrm>
            <a:prstGeom prst="roundRect">
              <a:avLst>
                <a:gd name="adj" fmla="val 50000"/>
              </a:avLst>
            </a:prstGeom>
            <a:solidFill>
              <a:srgbClr val="FE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PaaS</a:t>
              </a:r>
              <a:endParaRPr lang="ko-KR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5BC90B7-C522-4922-A629-E3873D16DC1A}"/>
                </a:ext>
              </a:extLst>
            </p:cNvPr>
            <p:cNvSpPr/>
            <p:nvPr/>
          </p:nvSpPr>
          <p:spPr>
            <a:xfrm>
              <a:off x="3183223" y="5290524"/>
              <a:ext cx="1574800" cy="596875"/>
            </a:xfrm>
            <a:prstGeom prst="roundRect">
              <a:avLst>
                <a:gd name="adj" fmla="val 50000"/>
              </a:avLst>
            </a:prstGeom>
            <a:solidFill>
              <a:srgbClr val="FF8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SaaS</a:t>
              </a:r>
              <a:endParaRPr lang="ko-KR" alt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Picture 2" descr="Maintenance-icon - Tool Transparent PNG - 500x499 - Free Download on NicePNG">
              <a:extLst>
                <a:ext uri="{FF2B5EF4-FFF2-40B4-BE49-F238E27FC236}">
                  <a16:creationId xmlns:a16="http://schemas.microsoft.com/office/drawing/2014/main" id="{EF2D638B-3C98-4CBC-A717-C236532BF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6421" y="3328381"/>
              <a:ext cx="1160981" cy="819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8027E5-8364-42F8-AF7E-A43404B7D3B4}"/>
                </a:ext>
              </a:extLst>
            </p:cNvPr>
            <p:cNvSpPr/>
            <p:nvPr/>
          </p:nvSpPr>
          <p:spPr>
            <a:xfrm>
              <a:off x="2265589" y="1246764"/>
              <a:ext cx="2206207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Service Models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4DF78FF-04EC-44C3-83C1-A879C8648CCA}"/>
                </a:ext>
              </a:extLst>
            </p:cNvPr>
            <p:cNvSpPr/>
            <p:nvPr/>
          </p:nvSpPr>
          <p:spPr>
            <a:xfrm>
              <a:off x="6598099" y="1092876"/>
              <a:ext cx="3230108" cy="61555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Deployment Models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F3C2FC-D099-4410-9D03-39293A8ABECC}"/>
                </a:ext>
              </a:extLst>
            </p:cNvPr>
            <p:cNvSpPr/>
            <p:nvPr/>
          </p:nvSpPr>
          <p:spPr>
            <a:xfrm>
              <a:off x="8006432" y="2282312"/>
              <a:ext cx="220620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Private Cloud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36837B6-2B80-4524-9477-E8F0296288E8}"/>
                </a:ext>
              </a:extLst>
            </p:cNvPr>
            <p:cNvSpPr/>
            <p:nvPr/>
          </p:nvSpPr>
          <p:spPr>
            <a:xfrm>
              <a:off x="8006432" y="3370130"/>
              <a:ext cx="220620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Community Cloud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4A0D7F-9156-47E1-AB3B-42570208FF00}"/>
                </a:ext>
              </a:extLst>
            </p:cNvPr>
            <p:cNvSpPr/>
            <p:nvPr/>
          </p:nvSpPr>
          <p:spPr>
            <a:xfrm>
              <a:off x="8006432" y="4457948"/>
              <a:ext cx="220620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Public Cloud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C954192-6C28-4AAF-A833-3C4FAC5F6A4B}"/>
                </a:ext>
              </a:extLst>
            </p:cNvPr>
            <p:cNvSpPr/>
            <p:nvPr/>
          </p:nvSpPr>
          <p:spPr>
            <a:xfrm>
              <a:off x="8006432" y="5545766"/>
              <a:ext cx="2206207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Hybrid Cloud</a:t>
              </a: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5601899-CEEB-42B0-8F52-CCEBEEEF925F}"/>
                </a:ext>
              </a:extLst>
            </p:cNvPr>
            <p:cNvGrpSpPr/>
            <p:nvPr/>
          </p:nvGrpSpPr>
          <p:grpSpPr>
            <a:xfrm>
              <a:off x="6249977" y="1667821"/>
              <a:ext cx="1718571" cy="1356818"/>
              <a:chOff x="6241143" y="1820221"/>
              <a:chExt cx="1718571" cy="135681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41BE4B34-05D5-4C00-BBB5-103EFF0C58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8516" r="91484">
                            <a14:foregroundMark x1="8516" y1="62656" x2="8516" y2="62656"/>
                            <a14:foregroundMark x1="91484" y1="69063" x2="91484" y2="690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41143" y="1820221"/>
                <a:ext cx="1718571" cy="1356818"/>
              </a:xfrm>
              <a:prstGeom prst="rect">
                <a:avLst/>
              </a:prstGeom>
            </p:spPr>
          </p:pic>
          <p:sp>
            <p:nvSpPr>
              <p:cNvPr id="46" name="사각형: 둥근 모서리 45">
                <a:extLst>
                  <a:ext uri="{FF2B5EF4-FFF2-40B4-BE49-F238E27FC236}">
                    <a16:creationId xmlns:a16="http://schemas.microsoft.com/office/drawing/2014/main" id="{858AD11B-7344-4D6E-909E-2E042F27B598}"/>
                  </a:ext>
                </a:extLst>
              </p:cNvPr>
              <p:cNvSpPr/>
              <p:nvPr/>
            </p:nvSpPr>
            <p:spPr>
              <a:xfrm>
                <a:off x="7143501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사각형: 둥근 모서리 46">
                <a:extLst>
                  <a:ext uri="{FF2B5EF4-FFF2-40B4-BE49-F238E27FC236}">
                    <a16:creationId xmlns:a16="http://schemas.microsoft.com/office/drawing/2014/main" id="{8EA79E47-18D1-48D8-BB6C-14A9B75E1B3F}"/>
                  </a:ext>
                </a:extLst>
              </p:cNvPr>
              <p:cNvSpPr/>
              <p:nvPr/>
            </p:nvSpPr>
            <p:spPr>
              <a:xfrm>
                <a:off x="6509458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FF8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E954B8-0690-4112-98D7-F7DCB4D35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8516" r="91484">
                          <a14:foregroundMark x1="8516" y1="62656" x2="8516" y2="62656"/>
                          <a14:foregroundMark x1="91484" y1="69063" x2="91484" y2="69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977" y="2755639"/>
              <a:ext cx="1718571" cy="1356818"/>
            </a:xfrm>
            <a:prstGeom prst="rect">
              <a:avLst/>
            </a:prstGeom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8CC9B50C-2043-49F0-AD2D-6E223E4FBDF3}"/>
                </a:ext>
              </a:extLst>
            </p:cNvPr>
            <p:cNvSpPr/>
            <p:nvPr/>
          </p:nvSpPr>
          <p:spPr>
            <a:xfrm>
              <a:off x="7152335" y="3591631"/>
              <a:ext cx="551957" cy="142888"/>
            </a:xfrm>
            <a:prstGeom prst="roundRect">
              <a:avLst>
                <a:gd name="adj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853B2CDE-D646-4B61-8629-2DAEE9134D14}"/>
                </a:ext>
              </a:extLst>
            </p:cNvPr>
            <p:cNvSpPr/>
            <p:nvPr/>
          </p:nvSpPr>
          <p:spPr>
            <a:xfrm>
              <a:off x="6518292" y="3591631"/>
              <a:ext cx="551957" cy="142888"/>
            </a:xfrm>
            <a:prstGeom prst="roundRect">
              <a:avLst>
                <a:gd name="adj" fmla="val 50000"/>
              </a:avLst>
            </a:prstGeom>
            <a:solidFill>
              <a:srgbClr val="FE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249244B-1D6F-45B7-8A31-1BB11FF932B9}"/>
                </a:ext>
              </a:extLst>
            </p:cNvPr>
            <p:cNvGrpSpPr/>
            <p:nvPr/>
          </p:nvGrpSpPr>
          <p:grpSpPr>
            <a:xfrm>
              <a:off x="6249977" y="3843457"/>
              <a:ext cx="1718571" cy="1356818"/>
              <a:chOff x="6241143" y="1820221"/>
              <a:chExt cx="1718571" cy="1356818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C0B65A3B-AE16-4F80-B0BA-D35018915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8516" r="91484">
                            <a14:foregroundMark x1="8516" y1="62656" x2="8516" y2="62656"/>
                            <a14:foregroundMark x1="91484" y1="69063" x2="91484" y2="690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41143" y="1820221"/>
                <a:ext cx="1718571" cy="1356818"/>
              </a:xfrm>
              <a:prstGeom prst="rect">
                <a:avLst/>
              </a:prstGeom>
            </p:spPr>
          </p:pic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DC6D0E09-65EC-4633-8DDC-18873FC678B6}"/>
                  </a:ext>
                </a:extLst>
              </p:cNvPr>
              <p:cNvSpPr/>
              <p:nvPr/>
            </p:nvSpPr>
            <p:spPr>
              <a:xfrm>
                <a:off x="7143501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80E423C-57C2-45C9-BD2D-7FC2229B53C1}"/>
                  </a:ext>
                </a:extLst>
              </p:cNvPr>
              <p:cNvSpPr/>
              <p:nvPr/>
            </p:nvSpPr>
            <p:spPr>
              <a:xfrm>
                <a:off x="6509458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FE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D619F9FF-CFF6-4CDE-BF5D-E59BA0403C6F}"/>
                </a:ext>
              </a:extLst>
            </p:cNvPr>
            <p:cNvGrpSpPr/>
            <p:nvPr/>
          </p:nvGrpSpPr>
          <p:grpSpPr>
            <a:xfrm>
              <a:off x="6249977" y="4931275"/>
              <a:ext cx="1718571" cy="1356818"/>
              <a:chOff x="6241143" y="1820221"/>
              <a:chExt cx="1718571" cy="1356818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D5C596B5-2B40-4433-B7B4-26D277CA2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8516" r="91484">
                            <a14:foregroundMark x1="8516" y1="62656" x2="8516" y2="62656"/>
                            <a14:foregroundMark x1="91484" y1="69063" x2="91484" y2="690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41143" y="1820221"/>
                <a:ext cx="1718571" cy="1356818"/>
              </a:xfrm>
              <a:prstGeom prst="rect">
                <a:avLst/>
              </a:prstGeom>
            </p:spPr>
          </p:pic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AEBE62EF-9DE5-4A50-A3FD-E4A031D6B4F7}"/>
                  </a:ext>
                </a:extLst>
              </p:cNvPr>
              <p:cNvSpPr/>
              <p:nvPr/>
            </p:nvSpPr>
            <p:spPr>
              <a:xfrm>
                <a:off x="7143501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FE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139DE0C-98E1-4329-81DF-F1D69E5ABF1E}"/>
                  </a:ext>
                </a:extLst>
              </p:cNvPr>
              <p:cNvSpPr/>
              <p:nvPr/>
            </p:nvSpPr>
            <p:spPr>
              <a:xfrm>
                <a:off x="6509458" y="2656213"/>
                <a:ext cx="551957" cy="142888"/>
              </a:xfrm>
              <a:prstGeom prst="roundRect">
                <a:avLst>
                  <a:gd name="adj" fmla="val 50000"/>
                </a:avLst>
              </a:prstGeom>
              <a:solidFill>
                <a:srgbClr val="FF85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2177002-0385-4CFA-B818-6CBFB298B7EA}"/>
                </a:ext>
              </a:extLst>
            </p:cNvPr>
            <p:cNvSpPr/>
            <p:nvPr/>
          </p:nvSpPr>
          <p:spPr>
            <a:xfrm>
              <a:off x="6835313" y="3339805"/>
              <a:ext cx="551957" cy="142888"/>
            </a:xfrm>
            <a:prstGeom prst="roundRect">
              <a:avLst>
                <a:gd name="adj" fmla="val 50000"/>
              </a:avLst>
            </a:prstGeom>
            <a:solidFill>
              <a:srgbClr val="FF8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B3E87CC-46FC-4D16-9262-1985E52DBDB2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 flipV="1">
              <a:off x="4758023" y="2559311"/>
              <a:ext cx="1409868" cy="89001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9CE7292-5910-4429-890F-1795317D410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758023" y="2648312"/>
              <a:ext cx="1409868" cy="880249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2EA2C1F5-4813-4FCB-8834-1E3EB94E8D05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4758023" y="2648312"/>
              <a:ext cx="1409867" cy="195543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0E36CB0-65B3-4EC3-BA3A-EC0D561920D0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4758023" y="3591631"/>
              <a:ext cx="1409867" cy="527001"/>
            </a:xfrm>
            <a:prstGeom prst="straightConnector1">
              <a:avLst/>
            </a:prstGeom>
            <a:ln w="38100">
              <a:solidFill>
                <a:srgbClr val="FED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8E61965-0BEE-4868-85C3-D439A6FC47A9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758023" y="4118632"/>
              <a:ext cx="1409867" cy="544861"/>
            </a:xfrm>
            <a:prstGeom prst="straightConnector1">
              <a:avLst/>
            </a:prstGeom>
            <a:ln w="38100">
              <a:solidFill>
                <a:srgbClr val="FED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443582A2-A21B-4314-B025-5ED91B0C898F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4758023" y="4118632"/>
              <a:ext cx="1409867" cy="1606345"/>
            </a:xfrm>
            <a:prstGeom prst="straightConnector1">
              <a:avLst/>
            </a:prstGeom>
            <a:ln w="38100">
              <a:solidFill>
                <a:srgbClr val="FED7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925C86E-083A-48E0-A248-501A08DD4DB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758023" y="5588962"/>
              <a:ext cx="1409867" cy="199414"/>
            </a:xfrm>
            <a:prstGeom prst="straightConnector1">
              <a:avLst/>
            </a:prstGeom>
            <a:ln w="38100">
              <a:solidFill>
                <a:srgbClr val="FF85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9382E0E-BE3A-4625-9CE7-A8DED67ED627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4758023" y="3734519"/>
              <a:ext cx="1409867" cy="1854443"/>
            </a:xfrm>
            <a:prstGeom prst="straightConnector1">
              <a:avLst/>
            </a:prstGeom>
            <a:ln w="38100">
              <a:solidFill>
                <a:srgbClr val="FF85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467C6BF-948A-411E-B7F6-1D41C4C5169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4758023" y="2663297"/>
              <a:ext cx="1409867" cy="2925665"/>
            </a:xfrm>
            <a:prstGeom prst="straightConnector1">
              <a:avLst/>
            </a:prstGeom>
            <a:ln w="38100">
              <a:solidFill>
                <a:srgbClr val="FF85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869656"/>
      </p:ext>
    </p:extLst>
  </p:cSld>
  <p:clrMapOvr>
    <a:masterClrMapping/>
  </p:clrMapOvr>
  <p:transition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09117D9-3647-4890-8382-0F89E75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Cloud Computing – Reference Model (Cont.)</a:t>
            </a:r>
            <a:endParaRPr lang="ko-KR" altLang="en-US" sz="3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0D7EFE1-CE6C-4D21-B0AB-0D00C1717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431568"/>
            <a:ext cx="114014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98424"/>
      </p:ext>
    </p:extLst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Legacy Enterprise IT Architecture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F8789-A336-4266-8EFE-CB6A66FC5AFF}"/>
              </a:ext>
            </a:extLst>
          </p:cNvPr>
          <p:cNvSpPr txBox="1"/>
          <p:nvPr/>
        </p:nvSpPr>
        <p:spPr>
          <a:xfrm>
            <a:off x="927847" y="6398277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2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2E93A-6002-43ED-BBAD-DCE26393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1051378"/>
            <a:ext cx="10336306" cy="52931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9A1302-5B35-484C-9E7B-DDCE5D2B98C7}"/>
              </a:ext>
            </a:extLst>
          </p:cNvPr>
          <p:cNvSpPr/>
          <p:nvPr/>
        </p:nvSpPr>
        <p:spPr bwMode="auto">
          <a:xfrm>
            <a:off x="6686550" y="4675388"/>
            <a:ext cx="1398494" cy="1306312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378968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2296085" y="6629400"/>
            <a:ext cx="33220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hlinkClick r:id="rId2"/>
              </a:rPr>
              <a:t>https://subicura.com/2017/01/19/docker-guide-for-beginners-1.html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  <p:pic>
        <p:nvPicPr>
          <p:cNvPr id="14338" name="Picture 2" descr="복잡하고 어려운 서버관리">
            <a:extLst>
              <a:ext uri="{FF2B5EF4-FFF2-40B4-BE49-F238E27FC236}">
                <a16:creationId xmlns:a16="http://schemas.microsoft.com/office/drawing/2014/main" id="{7FCC49CB-1749-4CB2-AB74-682860096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48" y="996302"/>
            <a:ext cx="7968503" cy="564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57504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E78C7-CA38-47D5-8E57-7F8343C53FD4}"/>
              </a:ext>
            </a:extLst>
          </p:cNvPr>
          <p:cNvSpPr txBox="1"/>
          <p:nvPr/>
        </p:nvSpPr>
        <p:spPr>
          <a:xfrm>
            <a:off x="206259" y="6629400"/>
            <a:ext cx="3487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도커란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무엇인가“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https://www.inflearn.com/course/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도커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-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입문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2"/>
              </a:rPr>
              <a:t>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58A9A8F-AD2F-41D7-BED4-D1F5A8518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770795"/>
            <a:ext cx="5536726" cy="354867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D76E35-42FC-482E-8231-76C174BFC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04" y="2649365"/>
            <a:ext cx="6293716" cy="4028204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F8F2E76E-DAD1-4FCE-B13F-D42C3C654113}"/>
              </a:ext>
            </a:extLst>
          </p:cNvPr>
          <p:cNvSpPr/>
          <p:nvPr/>
        </p:nvSpPr>
        <p:spPr bwMode="auto">
          <a:xfrm>
            <a:off x="5144654" y="535250"/>
            <a:ext cx="2789382" cy="1180576"/>
          </a:xfrm>
          <a:prstGeom prst="curvedDownArrow">
            <a:avLst>
              <a:gd name="adj1" fmla="val 25000"/>
              <a:gd name="adj2" fmla="val 50000"/>
              <a:gd name="adj3" fmla="val 3776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08798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EE870C-8909-48C2-85D2-607A6AC64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5" y="1615952"/>
            <a:ext cx="5960702" cy="336244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BB0EB6-EC0C-4D36-A9C5-312F6ADD4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94" y="2730458"/>
            <a:ext cx="6186381" cy="3456358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F3E0D-A8FF-4460-9728-EB571D0ADDEB}"/>
              </a:ext>
            </a:extLst>
          </p:cNvPr>
          <p:cNvSpPr txBox="1"/>
          <p:nvPr/>
        </p:nvSpPr>
        <p:spPr>
          <a:xfrm>
            <a:off x="206259" y="6629400"/>
            <a:ext cx="3487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도커란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무엇인가“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https://www.inflearn.com/course/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도커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-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입문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390161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11599086" cy="465295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0A810D-19FC-4F4C-8797-8C5BED27E6B4}"/>
              </a:ext>
            </a:extLst>
          </p:cNvPr>
          <p:cNvSpPr txBox="1"/>
          <p:nvPr/>
        </p:nvSpPr>
        <p:spPr>
          <a:xfrm>
            <a:off x="206259" y="6629400"/>
            <a:ext cx="3487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“</a:t>
            </a:r>
            <a:r>
              <a:rPr lang="ko-KR" altLang="en-US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도커란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무엇인가“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https://www.inflearn.com/course/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도커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-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입문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6789724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</a:t>
            </a:r>
            <a:endParaRPr lang="ko-KR" altLang="en-US" sz="3200" dirty="0"/>
          </a:p>
        </p:txBody>
      </p:sp>
      <p:pic>
        <p:nvPicPr>
          <p:cNvPr id="5" name="Picture 2" descr="IT업계, 데이터센터 투자 확대…&quot;클라우드 사업 강화&quot;">
            <a:extLst>
              <a:ext uri="{FF2B5EF4-FFF2-40B4-BE49-F238E27FC236}">
                <a16:creationId xmlns:a16="http://schemas.microsoft.com/office/drawing/2014/main" id="{C8CF8BB4-67E5-42F5-8818-BACEE5BFB1D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32" y="2262019"/>
            <a:ext cx="5086800" cy="3387600"/>
          </a:xfrm>
          <a:prstGeom prst="rect">
            <a:avLst/>
          </a:prstGeom>
          <a:noFill/>
          <a:ln>
            <a:solidFill>
              <a:srgbClr val="2C4B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데이터센터? IDC? 차이와 해답은?">
            <a:extLst>
              <a:ext uri="{FF2B5EF4-FFF2-40B4-BE49-F238E27FC236}">
                <a16:creationId xmlns:a16="http://schemas.microsoft.com/office/drawing/2014/main" id="{15E71F7A-ED34-430C-BDAA-E5E20876B6A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8936" y="2262019"/>
            <a:ext cx="5086800" cy="3387600"/>
          </a:xfrm>
          <a:prstGeom prst="rect">
            <a:avLst/>
          </a:prstGeom>
          <a:noFill/>
          <a:ln>
            <a:solidFill>
              <a:srgbClr val="2C4BF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263697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</a:t>
            </a:r>
            <a:endParaRPr lang="ko-KR" altLang="en-US" sz="3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4C9DA5-CC10-4971-A05C-6D2E7C4D8581}"/>
              </a:ext>
            </a:extLst>
          </p:cNvPr>
          <p:cNvGrpSpPr/>
          <p:nvPr/>
        </p:nvGrpSpPr>
        <p:grpSpPr>
          <a:xfrm>
            <a:off x="619792" y="1917642"/>
            <a:ext cx="11480800" cy="2414210"/>
            <a:chOff x="730191" y="2601215"/>
            <a:chExt cx="10520189" cy="219473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A650F73-ADAB-455F-8A8C-9C3DBA051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191" y="2601215"/>
              <a:ext cx="1783770" cy="219473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9F03447-35D8-44DC-A268-C5E444341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6018" y="2603701"/>
              <a:ext cx="1318661" cy="20018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8F1457D-96ED-46B7-B890-7C6EE4B9E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3098" y="2706948"/>
              <a:ext cx="2346600" cy="1983271"/>
            </a:xfrm>
            <a:prstGeom prst="rect">
              <a:avLst/>
            </a:prstGeom>
          </p:spPr>
        </p:pic>
        <p:sp>
          <p:nvSpPr>
            <p:cNvPr id="11" name="오른쪽 중괄호 10">
              <a:extLst>
                <a:ext uri="{FF2B5EF4-FFF2-40B4-BE49-F238E27FC236}">
                  <a16:creationId xmlns:a16="http://schemas.microsoft.com/office/drawing/2014/main" id="{6B180253-A050-4084-AA33-06D7CAB5F610}"/>
                </a:ext>
              </a:extLst>
            </p:cNvPr>
            <p:cNvSpPr/>
            <p:nvPr/>
          </p:nvSpPr>
          <p:spPr>
            <a:xfrm>
              <a:off x="3038465" y="2669419"/>
              <a:ext cx="142863" cy="1922476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2" name="오른쪽 중괄호 11">
              <a:extLst>
                <a:ext uri="{FF2B5EF4-FFF2-40B4-BE49-F238E27FC236}">
                  <a16:creationId xmlns:a16="http://schemas.microsoft.com/office/drawing/2014/main" id="{32AFD569-1CB9-4CC9-A36F-A43E40D24278}"/>
                </a:ext>
              </a:extLst>
            </p:cNvPr>
            <p:cNvSpPr/>
            <p:nvPr/>
          </p:nvSpPr>
          <p:spPr>
            <a:xfrm>
              <a:off x="5488604" y="2669419"/>
              <a:ext cx="281532" cy="1856011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id="{03F71174-2498-4B46-AD39-2CE8617B63AA}"/>
                </a:ext>
              </a:extLst>
            </p:cNvPr>
            <p:cNvSpPr/>
            <p:nvPr/>
          </p:nvSpPr>
          <p:spPr>
            <a:xfrm>
              <a:off x="8753816" y="2601216"/>
              <a:ext cx="228845" cy="2089002"/>
            </a:xfrm>
            <a:prstGeom prst="rightBrac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pic>
          <p:nvPicPr>
            <p:cNvPr id="14" name="Picture 2" descr="클라우드 스토리지 클라우드 컴퓨팅 데이터 스토리지 컴퓨터 아이콘 ...">
              <a:extLst>
                <a:ext uri="{FF2B5EF4-FFF2-40B4-BE49-F238E27FC236}">
                  <a16:creationId xmlns:a16="http://schemas.microsoft.com/office/drawing/2014/main" id="{A6834EBA-0BA2-43C3-911B-3716E0581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528" y1="34731" x2="54153" y2="68862"/>
                          <a14:foregroundMark x1="54153" y1="68862" x2="58140" y2="60479"/>
                          <a14:foregroundMark x1="41528" y1="36527" x2="56146" y2="35928"/>
                          <a14:foregroundMark x1="41860" y1="35329" x2="41860" y2="69461"/>
                          <a14:foregroundMark x1="49834" y1="35329" x2="52159" y2="60479"/>
                          <a14:foregroundMark x1="52492" y1="38922" x2="57475" y2="58683"/>
                          <a14:foregroundMark x1="56146" y1="42515" x2="58140" y2="55689"/>
                          <a14:foregroundMark x1="55814" y1="35928" x2="57807" y2="49701"/>
                          <a14:foregroundMark x1="44518" y1="41317" x2="43854" y2="61677"/>
                          <a14:foregroundMark x1="40199" y1="55689" x2="40864" y2="68862"/>
                          <a14:foregroundMark x1="41528" y1="66467" x2="42193" y2="70659"/>
                          <a14:foregroundMark x1="42525" y1="67066" x2="42857" y2="72455"/>
                          <a14:foregroundMark x1="43854" y1="65269" x2="44850" y2="70659"/>
                          <a14:foregroundMark x1="45183" y1="66467" x2="46512" y2="72455"/>
                          <a14:foregroundMark x1="48505" y1="61078" x2="48837" y2="64072"/>
                          <a14:foregroundMark x1="43854" y1="47904" x2="43854" y2="61677"/>
                          <a14:foregroundMark x1="42525" y1="43114" x2="42525" y2="56287"/>
                          <a14:foregroundMark x1="41860" y1="37126" x2="42193" y2="68263"/>
                          <a14:foregroundMark x1="42525" y1="42515" x2="43854" y2="760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2326" y="2968189"/>
              <a:ext cx="2388054" cy="1324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132292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Virtualization</a:t>
            </a:r>
            <a:endParaRPr lang="ko-KR" altLang="en-US" sz="3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E2F18C-8927-4C86-91CD-747EB3C066C4}"/>
              </a:ext>
            </a:extLst>
          </p:cNvPr>
          <p:cNvSpPr txBox="1"/>
          <p:nvPr/>
        </p:nvSpPr>
        <p:spPr>
          <a:xfrm>
            <a:off x="304801" y="6444734"/>
            <a:ext cx="428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2"/>
              </a:rPr>
              <a:t>https://www.energystar.gov/products/low_carbon_it_campaign/12_ways_save_energy_data_center/server_virtualization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427678" y="1710648"/>
            <a:ext cx="6669248" cy="25308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V12n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물리적인 하드웨어 장치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논리적인 객체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endParaRPr lang="en-US" altLang="ko-KR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추상</a:t>
            </a:r>
            <a:r>
              <a:rPr lang="ko-KR" altLang="en-US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화하는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the act of creating a virtual(rather than actual) version of something, including virtual computer hardware platforms, storage devices, and computer network resources.</a:t>
            </a:r>
          </a:p>
        </p:txBody>
      </p:sp>
      <p:pic>
        <p:nvPicPr>
          <p:cNvPr id="5122" name="Picture 2" descr="Server virtualization">
            <a:extLst>
              <a:ext uri="{FF2B5EF4-FFF2-40B4-BE49-F238E27FC236}">
                <a16:creationId xmlns:a16="http://schemas.microsoft.com/office/drawing/2014/main" id="{6359DBD7-5C73-4AEC-9E9E-A62723DD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2398728"/>
            <a:ext cx="4456311" cy="2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52580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47479F-EB72-4C97-B496-48A2F13EE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4</a:t>
            </a:r>
            <a:r>
              <a:rPr lang="en-US" altLang="ko-KR" sz="3200" baseline="30000" dirty="0"/>
              <a:t>th</a:t>
            </a:r>
            <a:r>
              <a:rPr lang="en-US" altLang="ko-KR" sz="3200" dirty="0"/>
              <a:t> Industrial Revolution</a:t>
            </a:r>
            <a:endParaRPr lang="ko-KR" altLang="en-US" sz="3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46F74D-4218-498B-ABCB-CA5C5167FC86}"/>
              </a:ext>
            </a:extLst>
          </p:cNvPr>
          <p:cNvSpPr/>
          <p:nvPr/>
        </p:nvSpPr>
        <p:spPr>
          <a:xfrm>
            <a:off x="1202298" y="6413448"/>
            <a:ext cx="622534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https://www.linkedin.com/pulse/crm-fourth-industrial-revolution-clint-oram  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https://media.licdn.com/dms/image/C4D12AQG8Oy43-L7PMA/article-cover_image-shrink_600_2000/0/1551304619302?e=2147483647&amp;v=beta&amp;t=HxwAR1Aj4_xkBIo9u9BDBbYS6iONZBxJ40hOlQnOHXk">
            <a:extLst>
              <a:ext uri="{FF2B5EF4-FFF2-40B4-BE49-F238E27FC236}">
                <a16:creationId xmlns:a16="http://schemas.microsoft.com/office/drawing/2014/main" id="{46CF5B97-0F51-4C92-B23E-05B0CB5FD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17" y="866815"/>
            <a:ext cx="10662767" cy="552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307619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D2A51-1318-4D92-98FB-FE7F01DA1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67" y="1123872"/>
            <a:ext cx="6108621" cy="3094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1B4314-BA8B-4E14-BD84-EB1979701A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0" y="4291522"/>
            <a:ext cx="10144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8517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</a:t>
            </a:r>
            <a:endParaRPr lang="ko-KR" altLang="en-US" sz="3200" dirty="0"/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9F0A8457-C2CF-4990-9A3D-029CE4BE1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105" y="1125538"/>
            <a:ext cx="8707790" cy="4891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8F5D2-21DF-4503-999F-ED6BE5962AF6}"/>
              </a:ext>
            </a:extLst>
          </p:cNvPr>
          <p:cNvSpPr txBox="1"/>
          <p:nvPr/>
        </p:nvSpPr>
        <p:spPr>
          <a:xfrm>
            <a:off x="1742105" y="6113973"/>
            <a:ext cx="45278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https://www.youtube.com/watch?v=n-JwAM6XF88</a:t>
            </a:r>
            <a:r>
              <a:rPr lang="en-US" altLang="ko-KR" sz="900" dirty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58352605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Container (Cont.)</a:t>
            </a:r>
            <a:endParaRPr lang="ko-KR" altLang="en-US" sz="3200" dirty="0"/>
          </a:p>
        </p:txBody>
      </p:sp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BC2C149C-B0C7-48E8-8808-2EB275980847}"/>
              </a:ext>
            </a:extLst>
          </p:cNvPr>
          <p:cNvSpPr txBox="1">
            <a:spLocks/>
          </p:cNvSpPr>
          <p:nvPr/>
        </p:nvSpPr>
        <p:spPr>
          <a:xfrm>
            <a:off x="5269536" y="1471475"/>
            <a:ext cx="5685509" cy="5266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가상머신이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있는데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컨테이너인가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성능차이</a:t>
            </a:r>
            <a:endParaRPr lang="en-US" altLang="ko-KR" sz="28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CPU,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RAM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할당하고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OS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넣고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성능을 높이는 방법으로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가상 </a:t>
            </a:r>
            <a:r>
              <a:rPr lang="ko-KR" altLang="en-US" sz="2800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머신의</a:t>
            </a:r>
            <a:r>
              <a:rPr lang="ko-KR" altLang="en-US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일을 줄이자</a:t>
            </a:r>
            <a:r>
              <a:rPr lang="en-US" altLang="ko-KR" sz="28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가상 하드웨어를 또 생성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?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i="1" u="sng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하이퍼바이저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빼자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OS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위에 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OS?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Guest OS 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빼자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…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 할당은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Kernel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하자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LXC</a:t>
            </a:r>
            <a:r>
              <a:rPr lang="ko-KR" altLang="en-US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하자</a:t>
            </a:r>
            <a:r>
              <a:rPr lang="en-US" altLang="ko-KR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endParaRPr lang="en-US" altLang="ko-KR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9DC698-B9F2-41BE-9CD7-256004BD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3" y="1681531"/>
            <a:ext cx="4066865" cy="44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32217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6146" name="Picture 2" descr="Documents, folder icon - Free download on Iconfinder">
            <a:extLst>
              <a:ext uri="{FF2B5EF4-FFF2-40B4-BE49-F238E27FC236}">
                <a16:creationId xmlns:a16="http://schemas.microsoft.com/office/drawing/2014/main" id="{598C8AD3-B06E-4EFC-A1B2-6C2C93E68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908" y="2565331"/>
            <a:ext cx="3152183" cy="315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문서화를 잘하자</a:t>
            </a:r>
            <a:r>
              <a:rPr kumimoji="1" lang="en-US" altLang="ko-KR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kumimoji="1" lang="ko-KR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615063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툴을 잘 쓰자</a:t>
            </a:r>
            <a:r>
              <a:rPr kumimoji="1" lang="en-US" altLang="ko-KR" sz="54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</a:t>
            </a:r>
            <a:endParaRPr kumimoji="1" lang="ko-KR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367169-2A09-4942-B958-8EEC70304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48" y="3429000"/>
            <a:ext cx="3317667" cy="268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0373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vorozhko.net/wp-content/uploads/2019/12/kvm.png">
            <a:extLst>
              <a:ext uri="{FF2B5EF4-FFF2-40B4-BE49-F238E27FC236}">
                <a16:creationId xmlns:a16="http://schemas.microsoft.com/office/drawing/2014/main" id="{0E2AB15A-0D3C-4B6C-B685-055AA4BA0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33" y="3855987"/>
            <a:ext cx="2158422" cy="129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5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가상화</a:t>
            </a:r>
          </a:p>
        </p:txBody>
      </p:sp>
      <p:pic>
        <p:nvPicPr>
          <p:cNvPr id="10242" name="Picture 2" descr="File:Virtualbox logo.png">
            <a:extLst>
              <a:ext uri="{FF2B5EF4-FFF2-40B4-BE49-F238E27FC236}">
                <a16:creationId xmlns:a16="http://schemas.microsoft.com/office/drawing/2014/main" id="{3FB31782-DE42-46E2-B9A1-012F5607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04" y="3517358"/>
            <a:ext cx="1765658" cy="176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ile:VMware Workstation 11.0 icon.png">
            <a:extLst>
              <a:ext uri="{FF2B5EF4-FFF2-40B4-BE49-F238E27FC236}">
                <a16:creationId xmlns:a16="http://schemas.microsoft.com/office/drawing/2014/main" id="{C931A773-BA7B-4517-B332-66A8A9D4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09" y="2550847"/>
            <a:ext cx="1468582" cy="14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File:Xen logo.svg">
            <a:extLst>
              <a:ext uri="{FF2B5EF4-FFF2-40B4-BE49-F238E27FC236}">
                <a16:creationId xmlns:a16="http://schemas.microsoft.com/office/drawing/2014/main" id="{189DA107-C743-4984-9F9D-2AA6E36E3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381" y="5178545"/>
            <a:ext cx="2316437" cy="106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36636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2999440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리눅스 기능을 이용한 빠르고 효율적인 서버 관리</a:t>
            </a:r>
          </a:p>
        </p:txBody>
      </p:sp>
      <p:pic>
        <p:nvPicPr>
          <p:cNvPr id="12290" name="Picture 2" descr="https://linuxcontainers.org/static/img/containers.png">
            <a:extLst>
              <a:ext uri="{FF2B5EF4-FFF2-40B4-BE49-F238E27FC236}">
                <a16:creationId xmlns:a16="http://schemas.microsoft.com/office/drawing/2014/main" id="{B7A63DD2-E25B-4FA9-9D98-915A71C4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412" y="2775383"/>
            <a:ext cx="30289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377236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A30B0DC-75D8-451B-B3DA-4AC8E7B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다시 처음으로 돌아가서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서버를 관리한다는 것은</a:t>
            </a: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ko-KR" altLang="en-US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0FAD51F-793F-4F22-A759-7F03F1033F3F}"/>
              </a:ext>
            </a:extLst>
          </p:cNvPr>
          <p:cNvSpPr/>
          <p:nvPr/>
        </p:nvSpPr>
        <p:spPr>
          <a:xfrm>
            <a:off x="559998" y="982066"/>
            <a:ext cx="11072004" cy="118057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번째 방법은</a:t>
            </a:r>
            <a:r>
              <a:rPr lang="en-US" altLang="ko-KR" sz="25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2D92CD-2BBD-4F89-B2C0-D0FE3ACD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57" y="1701663"/>
            <a:ext cx="4305980" cy="1727337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2" name="화살표: 위로 굽음 1">
            <a:extLst>
              <a:ext uri="{FF2B5EF4-FFF2-40B4-BE49-F238E27FC236}">
                <a16:creationId xmlns:a16="http://schemas.microsoft.com/office/drawing/2014/main" id="{F31322A0-BABA-401B-9531-76706E4400B1}"/>
              </a:ext>
            </a:extLst>
          </p:cNvPr>
          <p:cNvSpPr/>
          <p:nvPr/>
        </p:nvSpPr>
        <p:spPr bwMode="auto">
          <a:xfrm rot="5400000">
            <a:off x="2521525" y="3243118"/>
            <a:ext cx="1340427" cy="202161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3C213A-761C-4A17-8790-C05839F58AA8}"/>
              </a:ext>
            </a:extLst>
          </p:cNvPr>
          <p:cNvSpPr/>
          <p:nvPr/>
        </p:nvSpPr>
        <p:spPr bwMode="auto">
          <a:xfrm>
            <a:off x="8069255" y="3232116"/>
            <a:ext cx="3430018" cy="204361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어렵고 복잡한 기능을 사용하기 쉽게</a:t>
            </a:r>
            <a:r>
              <a:rPr kumimoji="1" lang="en-US" altLang="ko-KR" sz="32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!!!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3314" name="Picture 2" descr="post-thumbnail">
            <a:extLst>
              <a:ext uri="{FF2B5EF4-FFF2-40B4-BE49-F238E27FC236}">
                <a16:creationId xmlns:a16="http://schemas.microsoft.com/office/drawing/2014/main" id="{F94D9241-22A1-4FEE-B539-C63971565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423" y="3006093"/>
            <a:ext cx="3240953" cy="23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425295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Legacy Enterprise IT Architecture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F8789-A336-4266-8EFE-CB6A66FC5AFF}"/>
              </a:ext>
            </a:extLst>
          </p:cNvPr>
          <p:cNvSpPr txBox="1"/>
          <p:nvPr/>
        </p:nvSpPr>
        <p:spPr>
          <a:xfrm>
            <a:off x="927847" y="6398277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2</a:t>
            </a:r>
            <a:r>
              <a:rPr lang="ko-KR" altLang="en-US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2E93A-6002-43ED-BBAD-DCE26393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1051378"/>
            <a:ext cx="10336306" cy="52931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9A1302-5B35-484C-9E7B-DDCE5D2B98C7}"/>
              </a:ext>
            </a:extLst>
          </p:cNvPr>
          <p:cNvSpPr/>
          <p:nvPr/>
        </p:nvSpPr>
        <p:spPr bwMode="auto">
          <a:xfrm>
            <a:off x="3981450" y="4694438"/>
            <a:ext cx="1695450" cy="1477762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783852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304801" y="6513984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https://docs.oracle.com/en/solutions/learn-architect-microservice/#GUID-1A9ECC2B-F7E6-430F-8EDA-911712467953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7170" name="Picture 2" descr="Description of microservice_architecture.png follows">
            <a:extLst>
              <a:ext uri="{FF2B5EF4-FFF2-40B4-BE49-F238E27FC236}">
                <a16:creationId xmlns:a16="http://schemas.microsoft.com/office/drawing/2014/main" id="{356CDDC9-9F08-407E-B439-F8B562AE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99" y="957500"/>
            <a:ext cx="4462887" cy="55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4">
            <a:extLst>
              <a:ext uri="{FF2B5EF4-FFF2-40B4-BE49-F238E27FC236}">
                <a16:creationId xmlns:a16="http://schemas.microsoft.com/office/drawing/2014/main" id="{87175A6E-8A1C-4698-9CA0-62E7476207F9}"/>
              </a:ext>
            </a:extLst>
          </p:cNvPr>
          <p:cNvSpPr txBox="1">
            <a:spLocks/>
          </p:cNvSpPr>
          <p:nvPr/>
        </p:nvSpPr>
        <p:spPr>
          <a:xfrm>
            <a:off x="5484689" y="957499"/>
            <a:ext cx="5685509" cy="52666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 an application 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multilanguage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Easily scalable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Easy to maintain and deploy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Highly available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Minimizes failures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Each microservice owns 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 simple task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Communicates with the clients or with other microservices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Using lightweight communication mechanisms such as REST API requests.</a:t>
            </a:r>
          </a:p>
        </p:txBody>
      </p:sp>
    </p:spTree>
    <p:extLst>
      <p:ext uri="{BB962C8B-B14F-4D97-AF65-F5344CB8AC3E}">
        <p14:creationId xmlns:p14="http://schemas.microsoft.com/office/powerpoint/2010/main" val="4047498663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3207D1-BCEB-4FC1-B67E-30A07E57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Digital Transformation</a:t>
            </a:r>
            <a:endParaRPr lang="ko-KR" altLang="en-US" sz="3200" dirty="0"/>
          </a:p>
        </p:txBody>
      </p:sp>
      <p:pic>
        <p:nvPicPr>
          <p:cNvPr id="3074" name="Picture 2" descr="Industrial digital transformation">
            <a:extLst>
              <a:ext uri="{FF2B5EF4-FFF2-40B4-BE49-F238E27FC236}">
                <a16:creationId xmlns:a16="http://schemas.microsoft.com/office/drawing/2014/main" id="{57B4DF2E-DB7E-4AF1-BC0C-839554E3C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683" y="921669"/>
            <a:ext cx="9586633" cy="555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CEB828-EA2B-439B-B7D7-AF60C420AC4B}"/>
              </a:ext>
            </a:extLst>
          </p:cNvPr>
          <p:cNvSpPr/>
          <p:nvPr/>
        </p:nvSpPr>
        <p:spPr>
          <a:xfrm>
            <a:off x="1471239" y="6338501"/>
            <a:ext cx="6225345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https://www.arcweb.com/blog/industrial-digital-transformation-snapshot-strategies-success    </a:t>
            </a: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53462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1088479" y="6210954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https://docs.oracle.com/en/solutions/learn-architect-microservice/#GUID-1A9ECC2B-F7E6-430F-8EDA-911712467953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6148" name="Picture 4" descr="Description of monolithic_vs_microservice.png follows">
            <a:extLst>
              <a:ext uri="{FF2B5EF4-FFF2-40B4-BE49-F238E27FC236}">
                <a16:creationId xmlns:a16="http://schemas.microsoft.com/office/drawing/2014/main" id="{039A3383-A8A4-43C3-B1CE-64E66204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9" y="1125538"/>
            <a:ext cx="10015042" cy="508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665345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3207077" y="6423243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https://aionys.com/how-to-benefit-from-microservices-architecture-implementation/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8194" name="Picture 2" descr="https://aionys.com/wp-content/uploads/2020/02/Microservice-Architecture-Of-UBER-Microservice-Architecture-Edureka-1-1024x1016.png">
            <a:extLst>
              <a:ext uri="{FF2B5EF4-FFF2-40B4-BE49-F238E27FC236}">
                <a16:creationId xmlns:a16="http://schemas.microsoft.com/office/drawing/2014/main" id="{3F9E36D4-3840-4143-AE03-F36E6F42E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077" y="677069"/>
            <a:ext cx="5777846" cy="573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291876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Legacy Enterprise IT Architecture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F8789-A336-4266-8EFE-CB6A66FC5AFF}"/>
              </a:ext>
            </a:extLst>
          </p:cNvPr>
          <p:cNvSpPr txBox="1"/>
          <p:nvPr/>
        </p:nvSpPr>
        <p:spPr>
          <a:xfrm>
            <a:off x="927847" y="6398277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2</a:t>
            </a:r>
            <a:r>
              <a:rPr lang="ko-KR" altLang="en-US" sz="900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2E93A-6002-43ED-BBAD-DCE26393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1051378"/>
            <a:ext cx="10336306" cy="529311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9A1302-5B35-484C-9E7B-DDCE5D2B98C7}"/>
              </a:ext>
            </a:extLst>
          </p:cNvPr>
          <p:cNvSpPr/>
          <p:nvPr/>
        </p:nvSpPr>
        <p:spPr bwMode="auto">
          <a:xfrm>
            <a:off x="1314450" y="4703963"/>
            <a:ext cx="1752600" cy="1306312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7017595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1557572" y="6015038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https://devopedia.org/devops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9218" name="Picture 2" descr="The DevOps workflow. Source: Pease, 2017.">
            <a:extLst>
              <a:ext uri="{FF2B5EF4-FFF2-40B4-BE49-F238E27FC236}">
                <a16:creationId xmlns:a16="http://schemas.microsoft.com/office/drawing/2014/main" id="{51826416-A6DC-44A3-994A-7C1700BC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270" y="1125538"/>
            <a:ext cx="9501862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70172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1074082" y="6561325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https://devopedia.org/devops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242" name="Picture 2" descr="DevOps means many things at once. Source: Baker, 2015.">
            <a:extLst>
              <a:ext uri="{FF2B5EF4-FFF2-40B4-BE49-F238E27FC236}">
                <a16:creationId xmlns:a16="http://schemas.microsoft.com/office/drawing/2014/main" id="{A0100A3B-DA01-48BE-8863-52FC00077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1" y="989200"/>
            <a:ext cx="9905999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29686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1414930" y="6513984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https://orangematter.solarwinds.com/2022/03/21/what-is-devops/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DFD751-243F-45F3-911D-01EDE4BCD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30" y="945313"/>
            <a:ext cx="9260541" cy="561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74580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CI/CD</a:t>
            </a:r>
            <a:endParaRPr lang="ko-KR" alt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823F8-9864-40B1-B783-5C57F80CD91A}"/>
              </a:ext>
            </a:extLst>
          </p:cNvPr>
          <p:cNvSpPr txBox="1"/>
          <p:nvPr/>
        </p:nvSpPr>
        <p:spPr>
          <a:xfrm>
            <a:off x="1010380" y="6398568"/>
            <a:ext cx="68785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3"/>
              </a:rPr>
              <a:t>https://velog.io/@cham/CICD-CICD%EB%9E%80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4B3870-0FE0-4125-AED9-32746AAA0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80" y="988276"/>
            <a:ext cx="10171239" cy="53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87975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CI/CD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C35F6C-45CB-47CF-8BBE-FECA4CD6C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9" y="977153"/>
            <a:ext cx="3884486" cy="407894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3507BB7-91B3-4B96-B1D8-D2AF05339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420" y="1517300"/>
            <a:ext cx="4424197" cy="4784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3C1677-7BA9-4891-B8DB-39339F9B5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551" y="1923039"/>
            <a:ext cx="4495449" cy="47063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E53AE8-829A-4C11-B8E5-A32FA9B7165D}"/>
              </a:ext>
            </a:extLst>
          </p:cNvPr>
          <p:cNvSpPr txBox="1"/>
          <p:nvPr/>
        </p:nvSpPr>
        <p:spPr>
          <a:xfrm>
            <a:off x="304801" y="6485538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1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609564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CI/CD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BD1536-1ED2-4E2A-9544-EEA873DDC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44" y="923366"/>
            <a:ext cx="5010068" cy="5638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0403F-E4BE-4A48-8E38-959404B5C742}"/>
              </a:ext>
            </a:extLst>
          </p:cNvPr>
          <p:cNvSpPr txBox="1"/>
          <p:nvPr/>
        </p:nvSpPr>
        <p:spPr>
          <a:xfrm>
            <a:off x="879744" y="6561916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1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C5829575-9C24-4093-949A-3BACB7C8A7D4}"/>
              </a:ext>
            </a:extLst>
          </p:cNvPr>
          <p:cNvSpPr/>
          <p:nvPr/>
        </p:nvSpPr>
        <p:spPr bwMode="auto">
          <a:xfrm>
            <a:off x="6302190" y="3276477"/>
            <a:ext cx="1515513" cy="636494"/>
          </a:xfrm>
          <a:prstGeom prst="lef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0" name="그래픽 9" descr="사용자">
            <a:extLst>
              <a:ext uri="{FF2B5EF4-FFF2-40B4-BE49-F238E27FC236}">
                <a16:creationId xmlns:a16="http://schemas.microsoft.com/office/drawing/2014/main" id="{8F19BC31-E66C-49CD-A462-1200F62052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8211" y="1940735"/>
            <a:ext cx="2330824" cy="23308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3DF91F-B926-4DA2-913D-2BB7E8A19B9C}"/>
              </a:ext>
            </a:extLst>
          </p:cNvPr>
          <p:cNvSpPr txBox="1"/>
          <p:nvPr/>
        </p:nvSpPr>
        <p:spPr>
          <a:xfrm>
            <a:off x="7957670" y="3850218"/>
            <a:ext cx="3827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SRE(Site Reliability Engineering) or DevOps Engineer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7674230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382" y="2947414"/>
            <a:ext cx="10335236" cy="576063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386616845"/>
      </p:ext>
    </p:extLst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3207D1-BCEB-4FC1-B67E-30A07E57E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Digital Transformation</a:t>
            </a:r>
            <a:endParaRPr lang="ko-KR" altLang="en-US" sz="3200" dirty="0"/>
          </a:p>
        </p:txBody>
      </p:sp>
      <p:graphicFrame>
        <p:nvGraphicFramePr>
          <p:cNvPr id="2" name="다이어그램 1">
            <a:extLst>
              <a:ext uri="{FF2B5EF4-FFF2-40B4-BE49-F238E27FC236}">
                <a16:creationId xmlns:a16="http://schemas.microsoft.com/office/drawing/2014/main" id="{0B3877D7-3DAE-471A-8AA5-02B0E22DEA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058897"/>
              </p:ext>
            </p:extLst>
          </p:nvPr>
        </p:nvGraphicFramePr>
        <p:xfrm>
          <a:off x="2032000" y="112553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224146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</a:t>
            </a:r>
            <a:r>
              <a:rPr lang="en-US" altLang="ko-KR" sz="3200" dirty="0" err="1"/>
              <a:t>Devops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2602-69DC-455E-9E58-2948852BC958}"/>
              </a:ext>
            </a:extLst>
          </p:cNvPr>
          <p:cNvSpPr txBox="1"/>
          <p:nvPr/>
        </p:nvSpPr>
        <p:spPr>
          <a:xfrm>
            <a:off x="603625" y="1536639"/>
            <a:ext cx="10883152" cy="224676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altLang="ko-KR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software development and IT industry. Used as a set of practices and tools, 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DevOps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integrates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automates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work of software development (Dev) and IT operations (Ops) as a means for improving and shortening the systems development </a:t>
            </a:r>
            <a:r>
              <a:rPr lang="en-US" altLang="ko-KR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life cycle</a:t>
            </a:r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https://en.wikipedia.org/wiki/DevOps</a:t>
            </a:r>
            <a:endParaRPr lang="ko-KR" alt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D69CF-82E2-400F-B408-D40F0C64B4E6}"/>
              </a:ext>
            </a:extLst>
          </p:cNvPr>
          <p:cNvSpPr txBox="1"/>
          <p:nvPr/>
        </p:nvSpPr>
        <p:spPr>
          <a:xfrm>
            <a:off x="603625" y="3972819"/>
            <a:ext cx="10883152" cy="2308324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데브옵스</a:t>
            </a:r>
            <a:r>
              <a:rPr lang="en-US" altLang="ko-KR" sz="2400" b="1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(DevOps)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소프트웨어의 개발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(Development)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운영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(Operations)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합성어로서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소프트웨어 개발자와 정보기술 전문가 간의 소통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협업 및 통합을 강조하는 </a:t>
            </a:r>
            <a:r>
              <a:rPr lang="ko-KR" altLang="en-US" sz="24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개발 환경이나 문화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말한다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400" b="1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데브옵스</a:t>
            </a:r>
            <a:r>
              <a:rPr lang="ko-KR" altLang="en-US" sz="2400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소프트웨어 개발조직과 </a:t>
            </a:r>
            <a:r>
              <a:rPr lang="ko-KR" altLang="en-US" sz="2400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운영조직간의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상호 의존적 대응이며 조직이 소프트웨어 제품과 서비스를 빠른 시간에 개발 및 배포하는 것을 목적으로 한다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https://ko.wikipedia.org/wiki/</a:t>
            </a:r>
            <a:r>
              <a:rPr lang="ko-KR" altLang="en-US" sz="2400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데브옵스</a:t>
            </a:r>
            <a:endParaRPr lang="ko-KR" altLang="en-US" sz="2400" i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01816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</a:t>
            </a:r>
            <a:r>
              <a:rPr lang="en-US" altLang="ko-KR" sz="3200" dirty="0" err="1"/>
              <a:t>Devops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A2602-69DC-455E-9E58-2948852BC958}"/>
              </a:ext>
            </a:extLst>
          </p:cNvPr>
          <p:cNvSpPr txBox="1"/>
          <p:nvPr/>
        </p:nvSpPr>
        <p:spPr>
          <a:xfrm>
            <a:off x="603625" y="1129710"/>
            <a:ext cx="10883152" cy="1323439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Dev(</a:t>
            </a:r>
            <a:r>
              <a:rPr lang="ko-KR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개발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과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Ops(</a:t>
            </a:r>
            <a:r>
              <a:rPr lang="ko-KR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운용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 긴밀히 협조 및 연계하여 </a:t>
            </a:r>
            <a:r>
              <a:rPr lang="ko-KR" alt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비즈니스 측면이 가치를 높이는 근무 방식과 문화</a:t>
            </a:r>
            <a:r>
              <a:rPr lang="ko-KR" alt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말한다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ko-KR" alt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카와무라</a:t>
            </a:r>
            <a:r>
              <a:rPr lang="ko-K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세이고 외 </a:t>
            </a:r>
            <a:r>
              <a:rPr lang="en-US" altLang="ko-K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ko-K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 저</a:t>
            </a:r>
            <a:r>
              <a:rPr lang="en-US" altLang="ko-K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양성건</a:t>
            </a:r>
            <a:r>
              <a:rPr lang="ko-K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역</a:t>
            </a:r>
            <a:r>
              <a:rPr lang="en-US" altLang="ko-K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</a:t>
            </a:r>
            <a:r>
              <a:rPr lang="ko-KR" alt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운용체제 변화를 위한 </a:t>
            </a:r>
            <a:r>
              <a:rPr lang="ko-KR" alt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데브옵스</a:t>
            </a:r>
            <a:r>
              <a:rPr lang="en-US" altLang="ko-KR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p.10</a:t>
            </a:r>
            <a:endParaRPr lang="ko-KR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1D69CF-82E2-400F-B408-D40F0C64B4E6}"/>
              </a:ext>
            </a:extLst>
          </p:cNvPr>
          <p:cNvSpPr txBox="1"/>
          <p:nvPr/>
        </p:nvSpPr>
        <p:spPr>
          <a:xfrm>
            <a:off x="603625" y="2663212"/>
            <a:ext cx="10883152" cy="2308324"/>
          </a:xfrm>
          <a:prstGeom prst="rect">
            <a:avLst/>
          </a:prstGeom>
          <a:solidFill>
            <a:srgbClr val="FFFF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DevOps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애플리케이션과 서비스를 빠른 속도로 제공할 수 있도록 </a:t>
            </a:r>
            <a:r>
              <a:rPr lang="ko-KR" altLang="en-US" sz="24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조직의 역량을 향상시키는 문화 철학</a:t>
            </a:r>
            <a:r>
              <a:rPr lang="en-US" altLang="ko-KR" sz="24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4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방식 및 도구의 조합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기존의 소프트웨어 개발 및 인프라 관리 프로세스를 사용하는 조직보다 제품을 더 빠르게 혁신하고 개선할 수 있습니다</a:t>
            </a:r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빠른 속도를 통해 조직은 고객을 더 잘 지원하고 시장에서 좀 더 효과적으로 경쟁할 수 있습니다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en-US" altLang="ko-KR" sz="2400" i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https://aws.amazon.com/ko/devops/what-is-devops/</a:t>
            </a:r>
            <a:endParaRPr lang="ko-KR" altLang="en-US" sz="2400" i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050" name="Picture 2" descr="DevOps란 무엇입니까?">
            <a:extLst>
              <a:ext uri="{FF2B5EF4-FFF2-40B4-BE49-F238E27FC236}">
                <a16:creationId xmlns:a16="http://schemas.microsoft.com/office/drawing/2014/main" id="{E8683297-92A2-4855-A12C-0978E2F1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1" y="5037667"/>
            <a:ext cx="952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29953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What is </a:t>
            </a:r>
            <a:r>
              <a:rPr lang="en-US" altLang="ko-KR" sz="3200" dirty="0" err="1"/>
              <a:t>Devops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pic>
        <p:nvPicPr>
          <p:cNvPr id="5" name="Picture 2" descr="The DevOps workflow. Source: Pease, 2017.">
            <a:extLst>
              <a:ext uri="{FF2B5EF4-FFF2-40B4-BE49-F238E27FC236}">
                <a16:creationId xmlns:a16="http://schemas.microsoft.com/office/drawing/2014/main" id="{3C4340E3-E677-4D7A-82A5-7916F021E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97" y="1910209"/>
            <a:ext cx="5902995" cy="303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20021F-667F-4D71-8C76-54F10DF0EA84}"/>
              </a:ext>
            </a:extLst>
          </p:cNvPr>
          <p:cNvSpPr txBox="1"/>
          <p:nvPr/>
        </p:nvSpPr>
        <p:spPr>
          <a:xfrm>
            <a:off x="392797" y="5112833"/>
            <a:ext cx="1974523" cy="23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https://devopedia.org/devops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36211A2E-B1D9-4AFA-B5ED-DE3C0922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72" y="1751036"/>
            <a:ext cx="3882729" cy="368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2D29C-4E55-4615-9D3B-064AF4E5777B}"/>
              </a:ext>
            </a:extLst>
          </p:cNvPr>
          <p:cNvSpPr txBox="1"/>
          <p:nvPr/>
        </p:nvSpPr>
        <p:spPr>
          <a:xfrm>
            <a:off x="7095472" y="5561068"/>
            <a:ext cx="4773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6"/>
              </a:rPr>
              <a:t>https://ko.wikipedia.org/wiki/%EB%8D%B0%EB%B8%8C%EC%98%B5%EC%8A%A4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6294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History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2008, Agile 2008 Conference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Partick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Debois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Agile Infrastructure &amp; Operations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agile-infrastrucre-agile2008.pdf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2009, Agile 2009 Conference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Andrew Shafer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Agile Infrastructure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usersandrewdocumentsinfrastructure-agile09-090828232955-phpapp01.pdf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2009, Velocity Conference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Flickr Engineer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10+ Deploys per Day : Dev and Ops Cooperation at Flickr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5"/>
              </a:rPr>
              <a:t>allspawhammondvelocity2009-090623161942-phpapp01.pdf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6E5965-5912-400D-883E-07CF4D360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767" y="592456"/>
            <a:ext cx="4595565" cy="34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24463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History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 2009, The first conference named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 Days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was held in Ghent, Belgium.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1A45DB-4ED5-4A57-A920-D7239D98B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07" y="2251721"/>
            <a:ext cx="5802594" cy="356711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53295C-1A0E-421D-BDB8-0DBA9B9A6A14}"/>
              </a:ext>
            </a:extLst>
          </p:cNvPr>
          <p:cNvSpPr txBox="1"/>
          <p:nvPr/>
        </p:nvSpPr>
        <p:spPr>
          <a:xfrm>
            <a:off x="141007" y="5818833"/>
            <a:ext cx="3102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https://legacy.devopsdays.org/events/2009-ghent/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1F20CE-A036-4B7C-A452-B35318FA8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01" y="2251721"/>
            <a:ext cx="6026832" cy="29976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181C52-A165-47EB-8385-C426BC1698FF}"/>
              </a:ext>
            </a:extLst>
          </p:cNvPr>
          <p:cNvSpPr txBox="1"/>
          <p:nvPr/>
        </p:nvSpPr>
        <p:spPr>
          <a:xfrm>
            <a:off x="5955739" y="5336233"/>
            <a:ext cx="41957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6"/>
              </a:rPr>
              <a:t>https://www.jedi.be/blog/2009/11/15/devopsdays09-two-weeks-later/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1903715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Relationship to other approaches</a:t>
            </a:r>
            <a:endParaRPr lang="ko-KR" altLang="en-US" sz="32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6583A81-73BC-4C06-BCE7-C60BEC655ECA}"/>
              </a:ext>
            </a:extLst>
          </p:cNvPr>
          <p:cNvSpPr/>
          <p:nvPr/>
        </p:nvSpPr>
        <p:spPr bwMode="auto">
          <a:xfrm>
            <a:off x="1491129" y="1249106"/>
            <a:ext cx="2169459" cy="770964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Agile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AC32ADA-57F1-421A-9D9D-4957F8FAD7A8}"/>
              </a:ext>
            </a:extLst>
          </p:cNvPr>
          <p:cNvSpPr/>
          <p:nvPr/>
        </p:nvSpPr>
        <p:spPr bwMode="auto">
          <a:xfrm>
            <a:off x="3155575" y="2341728"/>
            <a:ext cx="2169459" cy="770964"/>
          </a:xfrm>
          <a:prstGeom prst="round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ArchOps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3B4342-543C-4BE3-AA8C-0D76257F8992}"/>
              </a:ext>
            </a:extLst>
          </p:cNvPr>
          <p:cNvSpPr/>
          <p:nvPr/>
        </p:nvSpPr>
        <p:spPr bwMode="auto">
          <a:xfrm>
            <a:off x="5097930" y="3770429"/>
            <a:ext cx="2169459" cy="770964"/>
          </a:xfrm>
          <a:prstGeom prst="roundRect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dirty="0">
                <a:latin typeface="Verdana" panose="020B0604030504040204" pitchFamily="34" charset="0"/>
                <a:ea typeface="Verdana" panose="020B0604030504040204" pitchFamily="34" charset="0"/>
              </a:rPr>
              <a:t>CI/CD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210DD4-7221-4386-87AD-A3E1FE6C2380}"/>
              </a:ext>
            </a:extLst>
          </p:cNvPr>
          <p:cNvSpPr/>
          <p:nvPr/>
        </p:nvSpPr>
        <p:spPr bwMode="auto">
          <a:xfrm>
            <a:off x="7357037" y="1843334"/>
            <a:ext cx="3860799" cy="1214717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Site-reliability Engineering(SRE)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3973D1A-EA25-42B7-9284-23487514EC22}"/>
              </a:ext>
            </a:extLst>
          </p:cNvPr>
          <p:cNvSpPr/>
          <p:nvPr/>
        </p:nvSpPr>
        <p:spPr bwMode="auto">
          <a:xfrm>
            <a:off x="7007412" y="4771230"/>
            <a:ext cx="4111811" cy="1214717"/>
          </a:xfrm>
          <a:prstGeom prst="roundRect">
            <a:avLst/>
          </a:prstGeom>
          <a:solidFill>
            <a:srgbClr val="0070C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Toyota Production System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407AC2-C278-4E96-8F1B-BD0DCAF02572}"/>
              </a:ext>
            </a:extLst>
          </p:cNvPr>
          <p:cNvSpPr/>
          <p:nvPr/>
        </p:nvSpPr>
        <p:spPr bwMode="auto">
          <a:xfrm>
            <a:off x="1559858" y="4993107"/>
            <a:ext cx="2922495" cy="770964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Microservice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772968-054C-4195-8928-0050F54B8731}"/>
              </a:ext>
            </a:extLst>
          </p:cNvPr>
          <p:cNvSpPr/>
          <p:nvPr/>
        </p:nvSpPr>
        <p:spPr bwMode="auto">
          <a:xfrm>
            <a:off x="1795929" y="3736508"/>
            <a:ext cx="2169459" cy="770964"/>
          </a:xfrm>
          <a:prstGeom prst="round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GitOps</a:t>
            </a:r>
            <a:endParaRPr kumimoji="1" lang="ko-KR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erdana" panose="020B060403050404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3780428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</a:t>
            </a:r>
            <a:endParaRPr lang="ko-KR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682EF-64C3-4111-AB54-9F3CCB8BA1FB}"/>
              </a:ext>
            </a:extLst>
          </p:cNvPr>
          <p:cNvSpPr txBox="1"/>
          <p:nvPr/>
        </p:nvSpPr>
        <p:spPr>
          <a:xfrm>
            <a:off x="1573119" y="6513984"/>
            <a:ext cx="65881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https://en.wikipedia.org/wiki/DevOps_toolchain</a:t>
            </a:r>
            <a:endParaRPr lang="ko-KR" altLang="en-US" sz="900" dirty="0"/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440E48FA-DC19-4062-B585-70696421D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19" y="1125538"/>
            <a:ext cx="9045761" cy="512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076553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is composed of two things: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define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and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plan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activity refers to the business value and application requirements.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Production metrics, objects and feedback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Requirements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Business metrics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Update release metrics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 plan, timing and business case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 policy and requirement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884745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is composed of he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building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coding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and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configuring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 the software development process.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Create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 of the software and configuration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Coding including code quality and performance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Software build and build performance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 candidate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331325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Verify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directly associated with ensuring the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quality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of the software release.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Activities designed to ensure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code quality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maintained and the highest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quality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is deployed to production.</a:t>
            </a:r>
            <a:endParaRPr lang="en-US" altLang="ko-KR" b="1" i="1" dirty="0">
              <a:solidFill>
                <a:srgbClr val="0070C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Verify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Acceptance testing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Regression testing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 and vulnerability analysis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Configuration testing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71398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Post Pandemic(COVID-19) and Business Trend</a:t>
            </a:r>
            <a:endParaRPr lang="ko-KR" altLang="en-US" sz="3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902C08-0478-4351-B1A2-A1A2D1B80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390579"/>
            <a:ext cx="11576335" cy="4076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E53B8E-A796-4AD9-9329-84B262955DE3}"/>
              </a:ext>
            </a:extLst>
          </p:cNvPr>
          <p:cNvSpPr txBox="1"/>
          <p:nvPr/>
        </p:nvSpPr>
        <p:spPr>
          <a:xfrm>
            <a:off x="304801" y="5732462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  <a:hlinkClick r:id="rId4"/>
              </a:rPr>
              <a:t>https://www.nytimes.com/interactive/2020/04/11/business/economy/coronavirus-us-economy-spending.html </a:t>
            </a:r>
            <a:endParaRPr lang="ko-KR" altLang="en-US" sz="9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7953067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refers to the activities involved once the release is ready for deployment, often also referred to as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staging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or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Preproduction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Approval/preapprovals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Package configuration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Triggered releases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 staging and holding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73138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related activities include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schedule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orchestration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provisioning and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deploying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software into production and targeted environment.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Release coordination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Deploying and promoting applications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Fallbacks and recovery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Scheduled/timed releases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619697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fall under the operation side of DevOps.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Once software is deployed, there may be additional IT infrastructure provisioning and configuration activities required.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Configure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Infrastructure storage, database and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provisioning and configuring.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 provision and configuration.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21674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allows IT organization to identify specific issues of specific releases and to understand the impact on end-users.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Monitor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 of IT infrastructure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End-user response and experience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Production metrics and statistics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511945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 Toolchain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123950"/>
            <a:ext cx="11480801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Version Control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the management of changes to documents, computer programs, large web sites, and other collections of information.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Version Control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activities include: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Non-linear development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Distributed development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Compatibility with existent systems and </a:t>
            </a:r>
          </a:p>
          <a:p>
            <a:pPr marL="457200" lvl="1" indent="0">
              <a:buClr>
                <a:srgbClr val="FF0000"/>
              </a:buClr>
              <a:buSzPct val="70000"/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protocols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Toolkit-based design</a:t>
            </a:r>
          </a:p>
        </p:txBody>
      </p:sp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EB503A4D-B3D8-4FDC-9815-4B3B72874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64" y="3124569"/>
            <a:ext cx="4990886" cy="282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980990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Ops Toolchain">
            <a:extLst>
              <a:ext uri="{FF2B5EF4-FFF2-40B4-BE49-F238E27FC236}">
                <a16:creationId xmlns:a16="http://schemas.microsoft.com/office/drawing/2014/main" id="{1AA4B7DF-B9A9-464D-88A2-8E53343E0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0" y="12194"/>
            <a:ext cx="11957710" cy="67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9F7F547-74C0-4021-B302-62E7513D4AAD}"/>
              </a:ext>
            </a:extLst>
          </p:cNvPr>
          <p:cNvSpPr txBox="1"/>
          <p:nvPr/>
        </p:nvSpPr>
        <p:spPr>
          <a:xfrm>
            <a:off x="81890" y="6612411"/>
            <a:ext cx="4366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https://www.hostreview.com/blog/191015-how-to-build-a-cloud-toolchain-in-devops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45237411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659" y="2937768"/>
            <a:ext cx="7410682" cy="576063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More DevOps</a:t>
            </a:r>
          </a:p>
        </p:txBody>
      </p:sp>
      <p:pic>
        <p:nvPicPr>
          <p:cNvPr id="3" name="Picture 2" descr="Information Technology Computer Icons Clip Art - Skills Icon Blue (1763x1608)">
            <a:extLst>
              <a:ext uri="{FF2B5EF4-FFF2-40B4-BE49-F238E27FC236}">
                <a16:creationId xmlns:a16="http://schemas.microsoft.com/office/drawing/2014/main" id="{D1644351-0703-480D-BDF4-D1291B37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6" y="83561"/>
            <a:ext cx="1443605" cy="14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72567"/>
      </p:ext>
    </p:extLst>
  </p:cSld>
  <p:clrMapOvr>
    <a:masterClrMapping/>
  </p:clrMapOvr>
  <p:transition>
    <p:strips dir="r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The SDLC Model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379203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Software development life cycle (SDLC) models show the ways to navigate through the complex and demanding process of software building.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DB144-4E5F-4A42-AC76-7EA1D1FA2580}"/>
              </a:ext>
            </a:extLst>
          </p:cNvPr>
          <p:cNvSpPr txBox="1"/>
          <p:nvPr/>
        </p:nvSpPr>
        <p:spPr>
          <a:xfrm>
            <a:off x="5203825" y="6540396"/>
            <a:ext cx="4366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https://www.scnsoft.com/blog/software-development-models</a:t>
            </a:r>
            <a:endParaRPr lang="ko-KR" altLang="en-US" sz="900" dirty="0"/>
          </a:p>
        </p:txBody>
      </p:sp>
      <p:pic>
        <p:nvPicPr>
          <p:cNvPr id="7170" name="Picture 2" descr="types of sdlc models">
            <a:extLst>
              <a:ext uri="{FF2B5EF4-FFF2-40B4-BE49-F238E27FC236}">
                <a16:creationId xmlns:a16="http://schemas.microsoft.com/office/drawing/2014/main" id="{87E80EE9-6763-44F3-8042-476CE91C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5" y="2624666"/>
            <a:ext cx="6674908" cy="390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7FA9F27D-0DA1-496B-83DA-F7EC51645D28}"/>
              </a:ext>
            </a:extLst>
          </p:cNvPr>
          <p:cNvSpPr txBox="1">
            <a:spLocks/>
          </p:cNvSpPr>
          <p:nvPr/>
        </p:nvSpPr>
        <p:spPr>
          <a:xfrm>
            <a:off x="304801" y="2692903"/>
            <a:ext cx="4766737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Today, there are more than 50 recognized SDLC models in use.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None of them is perfect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and each brings its favorable aspects and disadvantages for a specific software development project or a team.</a:t>
            </a:r>
          </a:p>
        </p:txBody>
      </p:sp>
    </p:spTree>
    <p:extLst>
      <p:ext uri="{BB962C8B-B14F-4D97-AF65-F5344CB8AC3E}">
        <p14:creationId xmlns:p14="http://schemas.microsoft.com/office/powerpoint/2010/main" val="3301559888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The Waterfall Model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379203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Movement is always forward from phase to phase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Management often must sign off on deliverables from each phase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Advantage: accountability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Disadvantage: inflexibility</a:t>
            </a:r>
          </a:p>
        </p:txBody>
      </p:sp>
      <p:pic>
        <p:nvPicPr>
          <p:cNvPr id="3074" name="Picture 2" descr="https://www.cs.odu.edu/~zeil/cs250/latest/Public/waterfall/waterfall0.png">
            <a:extLst>
              <a:ext uri="{FF2B5EF4-FFF2-40B4-BE49-F238E27FC236}">
                <a16:creationId xmlns:a16="http://schemas.microsoft.com/office/drawing/2014/main" id="{10F24D22-4718-4635-84B8-44FE80913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896" y="2594505"/>
            <a:ext cx="5591829" cy="368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DB144-4E5F-4A42-AC76-7EA1D1FA2580}"/>
              </a:ext>
            </a:extLst>
          </p:cNvPr>
          <p:cNvSpPr txBox="1"/>
          <p:nvPr/>
        </p:nvSpPr>
        <p:spPr>
          <a:xfrm>
            <a:off x="5431896" y="6627168"/>
            <a:ext cx="4366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https://www.cs.odu.edu/~zeil/cs250/latest/Public/waterfall/waterfall__html.html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14540360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The Agile Methodology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379203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an approach that focused on </a:t>
            </a:r>
            <a:r>
              <a:rPr lang="en-US" altLang="ko-KR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continual improvement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through iterative work, changes and updates.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Cycling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through phases of planning, design, development, testing and deployed, it is intended to deliver something of value sooner and iterate upon it over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DB144-4E5F-4A42-AC76-7EA1D1FA2580}"/>
              </a:ext>
            </a:extLst>
          </p:cNvPr>
          <p:cNvSpPr txBox="1"/>
          <p:nvPr/>
        </p:nvSpPr>
        <p:spPr>
          <a:xfrm>
            <a:off x="1562102" y="6644808"/>
            <a:ext cx="43666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https://eoiinconnect.com/what-is-agile-methodology/</a:t>
            </a:r>
            <a:endParaRPr lang="ko-KR" altLang="en-US" sz="900" dirty="0"/>
          </a:p>
        </p:txBody>
      </p:sp>
      <p:pic>
        <p:nvPicPr>
          <p:cNvPr id="5122" name="Picture 2" descr="Infographic explaining Agile Methodology">
            <a:extLst>
              <a:ext uri="{FF2B5EF4-FFF2-40B4-BE49-F238E27FC236}">
                <a16:creationId xmlns:a16="http://schemas.microsoft.com/office/drawing/2014/main" id="{75E47903-1F4B-4CC0-B59A-8A0560ED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2" y="3686722"/>
            <a:ext cx="8580965" cy="295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61847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Post Pandemic(COVID-19) and Business Trend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9AE075-8727-491C-9640-FC76EB0C1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13494"/>
            <a:ext cx="12039600" cy="2851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B843C-A6BF-4A81-82E2-5E61B21D4472}"/>
              </a:ext>
            </a:extLst>
          </p:cNvPr>
          <p:cNvSpPr txBox="1"/>
          <p:nvPr/>
        </p:nvSpPr>
        <p:spPr>
          <a:xfrm>
            <a:off x="304801" y="4990818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2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70023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Waterfall vs Agile</a:t>
            </a:r>
            <a:endParaRPr lang="ko-KR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4DB144-4E5F-4A42-AC76-7EA1D1FA2580}"/>
              </a:ext>
            </a:extLst>
          </p:cNvPr>
          <p:cNvSpPr txBox="1"/>
          <p:nvPr/>
        </p:nvSpPr>
        <p:spPr>
          <a:xfrm>
            <a:off x="4238624" y="6627168"/>
            <a:ext cx="65897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http://www.differencebetween.net/technology/software-technology/difference-between-agile-and-waterfal/</a:t>
            </a:r>
            <a:endParaRPr lang="ko-KR" altLang="en-US" sz="900" dirty="0"/>
          </a:p>
        </p:txBody>
      </p:sp>
      <p:pic>
        <p:nvPicPr>
          <p:cNvPr id="4098" name="Picture 2" descr="http://cdn.differencebetween.net/wp-content/uploads/2018/02/Agile-VERSUS-Waterfall.jpg">
            <a:extLst>
              <a:ext uri="{FF2B5EF4-FFF2-40B4-BE49-F238E27FC236}">
                <a16:creationId xmlns:a16="http://schemas.microsoft.com/office/drawing/2014/main" id="{2184681A-07F0-4BEC-BA90-72BD93D7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4" y="93664"/>
            <a:ext cx="6175375" cy="654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26020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28600"/>
            <a:ext cx="11480800" cy="896938"/>
          </a:xfrm>
        </p:spPr>
        <p:txBody>
          <a:bodyPr/>
          <a:lstStyle/>
          <a:p>
            <a:r>
              <a:rPr lang="en-US" altLang="ko-KR" sz="3200" dirty="0"/>
              <a:t>PDCA Cycle vs. DevOps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2" y="1477383"/>
            <a:ext cx="561292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project management framework that businesses can use to implement incremental change.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PDCA stands for plan, do, check, and act.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What distinguishes PDCA is that this framework is designed to help teams make small, incremental changes and test each step’s success or failure before moving onto another one.</a:t>
            </a:r>
          </a:p>
        </p:txBody>
      </p:sp>
      <p:pic>
        <p:nvPicPr>
          <p:cNvPr id="6146" name="Picture 2" descr="The four stages of the PDCA cycle illustrated as they follow: Plan, Do, Check, Act">
            <a:extLst>
              <a:ext uri="{FF2B5EF4-FFF2-40B4-BE49-F238E27FC236}">
                <a16:creationId xmlns:a16="http://schemas.microsoft.com/office/drawing/2014/main" id="{E0F09CCD-1A5D-4D5A-81A8-7F76F2292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240138"/>
            <a:ext cx="5715000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FF349D-ED3D-40F8-BE49-6334CED74520}"/>
              </a:ext>
            </a:extLst>
          </p:cNvPr>
          <p:cNvSpPr txBox="1"/>
          <p:nvPr/>
        </p:nvSpPr>
        <p:spPr>
          <a:xfrm>
            <a:off x="6343469" y="6220897"/>
            <a:ext cx="28091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hlinkClick r:id="rId4"/>
              </a:rPr>
              <a:t>https://kanbanzone.com/2021/what-is-pdca-cycle/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855614070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3D2B312-F65C-4231-BA84-367D81C57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299595"/>
              </p:ext>
            </p:extLst>
          </p:nvPr>
        </p:nvGraphicFramePr>
        <p:xfrm>
          <a:off x="355600" y="1583266"/>
          <a:ext cx="11480800" cy="382693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10266">
                  <a:extLst>
                    <a:ext uri="{9D8B030D-6E8A-4147-A177-3AD203B41FA5}">
                      <a16:colId xmlns:a16="http://schemas.microsoft.com/office/drawing/2014/main" val="1937364470"/>
                    </a:ext>
                  </a:extLst>
                </a:gridCol>
                <a:gridCol w="9770534">
                  <a:extLst>
                    <a:ext uri="{9D8B030D-6E8A-4147-A177-3AD203B41FA5}">
                      <a16:colId xmlns:a16="http://schemas.microsoft.com/office/drawing/2014/main" val="1317063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요소명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93018"/>
                  </a:ext>
                </a:extLst>
              </a:tr>
              <a:tr h="6742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추상화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모든 리소스를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추상화하여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어떠한 플랫폼의 차이도 흡수하고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전문성과 복잡성을 절감하는 것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07450"/>
                  </a:ext>
                </a:extLst>
              </a:tr>
              <a:tr h="6742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추상화된 리소스 이용의 자동화를 가능하게 하고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전문성이나 개발과 운용을 하는 인적 부담을 줄여 주는 것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830450"/>
                  </a:ext>
                </a:extLst>
              </a:tr>
              <a:tr h="6742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공통화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공통의 비전 관리 시스템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커뮤니케이션 도구를 이용하여 정보를 가시화하고 개발과 운용의 긴밀한 관계를 구축하는 것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898206"/>
                  </a:ext>
                </a:extLst>
              </a:tr>
              <a:tr h="5300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지속적 통합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개발과 운용의 개발 및 구축 방법 통일화로 개선 속도를 비약적으로 신장하는 것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356791"/>
                  </a:ext>
                </a:extLst>
              </a:tr>
              <a:tr h="7366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정보를 일원화하여 가시화하고 개발과 운용이 긴밀하게 협력할 수 있는 관계를 구축하는 것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06354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931299-9D07-4676-A277-F00E3D47350C}"/>
              </a:ext>
            </a:extLst>
          </p:cNvPr>
          <p:cNvSpPr txBox="1"/>
          <p:nvPr/>
        </p:nvSpPr>
        <p:spPr>
          <a:xfrm>
            <a:off x="355600" y="5584882"/>
            <a:ext cx="46312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카와무라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세이고 외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4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명 저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양성건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역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IT 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운용체제 변화를 위한 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데브옵스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p.24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5256672"/>
      </p:ext>
    </p:extLst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추상화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480799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추상화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리소스가 추상화되지 않는 플랫폼의 차이도 흡수하는 것을 의미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DevOps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추상화에 의한 인프라의 전문성과 복잡성을 배제함으로 개발 부문에서 인프라의 구성이나 설정으로 접근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957C93-F5E1-4B15-A67A-F9516E581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4" y="3309846"/>
            <a:ext cx="7388292" cy="3093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CCEE3-8801-44F9-8D47-3C752AE1C5D1}"/>
              </a:ext>
            </a:extLst>
          </p:cNvPr>
          <p:cNvSpPr txBox="1"/>
          <p:nvPr/>
        </p:nvSpPr>
        <p:spPr>
          <a:xfrm>
            <a:off x="2483910" y="6403639"/>
            <a:ext cx="29008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https://transferhwang.tistory.com/31</a:t>
            </a:r>
            <a:r>
              <a:rPr lang="en-US" altLang="ko-KR" sz="1050" dirty="0"/>
              <a:t>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74235357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480799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기계적으로 프로그램을 통해 제어하여 사람의 조작을 필요로 하지 않는 작업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REST API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리소스 상태를 변경하는 절차를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프로그램화하여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변경 절차서 등을 작성하여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수작업했던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작업을 기계적으로 자동으로 수행가능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자동화는 오픈 소스 형태의 다양한 소프트웨어 조합하는 것으로 가능함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606803"/>
      </p:ext>
    </p:extLst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공통화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480799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Issue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Tracking Systems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JIRA, Redmine, Trac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Communication Tools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Slack, Trello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SCM(Software Configuration Management)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git, GitHub, Subversion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https://jiralive.nexon.com/images/atlassian-jira-logo-large.png">
            <a:extLst>
              <a:ext uri="{FF2B5EF4-FFF2-40B4-BE49-F238E27FC236}">
                <a16:creationId xmlns:a16="http://schemas.microsoft.com/office/drawing/2014/main" id="{68EA9939-2978-4DAF-A66E-20EC69AF6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79" y="1233655"/>
            <a:ext cx="1957387" cy="76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dmine">
            <a:extLst>
              <a:ext uri="{FF2B5EF4-FFF2-40B4-BE49-F238E27FC236}">
                <a16:creationId xmlns:a16="http://schemas.microsoft.com/office/drawing/2014/main" id="{F0FC330A-1398-4F31-8B55-2FB19B6FF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83" y="1023358"/>
            <a:ext cx="908050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rac">
            <a:extLst>
              <a:ext uri="{FF2B5EF4-FFF2-40B4-BE49-F238E27FC236}">
                <a16:creationId xmlns:a16="http://schemas.microsoft.com/office/drawing/2014/main" id="{EA72801D-F007-4A4A-B592-401D41811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350" y="1233655"/>
            <a:ext cx="22479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File:Slack icon 2019.svg">
            <a:extLst>
              <a:ext uri="{FF2B5EF4-FFF2-40B4-BE49-F238E27FC236}">
                <a16:creationId xmlns:a16="http://schemas.microsoft.com/office/drawing/2014/main" id="{82D1C473-4E3E-480F-86A3-4CBA2984D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695" y="2426086"/>
            <a:ext cx="1209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Trello Logo">
            <a:extLst>
              <a:ext uri="{FF2B5EF4-FFF2-40B4-BE49-F238E27FC236}">
                <a16:creationId xmlns:a16="http://schemas.microsoft.com/office/drawing/2014/main" id="{7480A019-FA97-4D8C-9D4E-24CEF6CB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33" y="2405222"/>
            <a:ext cx="2173817" cy="122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s://git-scm.com/images/logos/2color-lightbg@2x.png">
            <a:extLst>
              <a:ext uri="{FF2B5EF4-FFF2-40B4-BE49-F238E27FC236}">
                <a16:creationId xmlns:a16="http://schemas.microsoft.com/office/drawing/2014/main" id="{DCD74212-0E22-4B0D-A914-101CC95E5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83" y="4473542"/>
            <a:ext cx="2707217" cy="92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GitHub logo">
            <a:extLst>
              <a:ext uri="{FF2B5EF4-FFF2-40B4-BE49-F238E27FC236}">
                <a16:creationId xmlns:a16="http://schemas.microsoft.com/office/drawing/2014/main" id="{62F7898A-F4AB-46C1-BA1D-96E37250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816" y="4473542"/>
            <a:ext cx="2101849" cy="118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Apache Subversion logo.svg">
            <a:extLst>
              <a:ext uri="{FF2B5EF4-FFF2-40B4-BE49-F238E27FC236}">
                <a16:creationId xmlns:a16="http://schemas.microsoft.com/office/drawing/2014/main" id="{D8CD9A56-E9FA-4815-843C-9154D5F09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46" y="4531007"/>
            <a:ext cx="1442196" cy="124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01492"/>
      </p:ext>
    </p:extLst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지속적 통합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1480799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Agile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개발에서 지속적 통합은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Build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정적 및 동적 테스트를 빈번하게 계속적으로 실시하는 것을 의미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Integration(CI)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인해 발생하는 문제를 조기 발견하고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Build,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관계된 작업 비용의 낮춤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상황의 가시화 등의 장점이 있음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Jenkins, Travis CI,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CircleCI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Logo Jenkins">
            <a:extLst>
              <a:ext uri="{FF2B5EF4-FFF2-40B4-BE49-F238E27FC236}">
                <a16:creationId xmlns:a16="http://schemas.microsoft.com/office/drawing/2014/main" id="{6853855C-60A3-4FF7-9C58-CAFB1436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69" y="4481739"/>
            <a:ext cx="2163234" cy="14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www.travis-ci.com/wp-content/uploads/2022/09/Logo.png">
            <a:extLst>
              <a:ext uri="{FF2B5EF4-FFF2-40B4-BE49-F238E27FC236}">
                <a16:creationId xmlns:a16="http://schemas.microsoft.com/office/drawing/2014/main" id="{74AE12A7-01CA-470E-89BC-E470E1BD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36" y="4794972"/>
            <a:ext cx="2002631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s://mms.businesswire.com/media/20221116005775/en/821662/2/circle-logo-horizontal-black_%281%29.jpg">
            <a:extLst>
              <a:ext uri="{FF2B5EF4-FFF2-40B4-BE49-F238E27FC236}">
                <a16:creationId xmlns:a16="http://schemas.microsoft.com/office/drawing/2014/main" id="{2DDF1F1C-7A01-4BE5-9741-B324C322D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4794972"/>
            <a:ext cx="2070100" cy="5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93481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개발과 운용의 연계를 뒷받침하는 도구를 형성하는 요소 </a:t>
            </a:r>
            <a:b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5367865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상황을 실시간으로 정확히 관측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PDCA Cycle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Check(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하기 위한 기반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Resource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상태를 지속적으로 취득하고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Matrix Monitoring,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이용자의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Web Page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접속 수 등을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수치화하여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정량적 분석 실시하게 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244" name="Picture 4" descr="확대이미지">
            <a:extLst>
              <a:ext uri="{FF2B5EF4-FFF2-40B4-BE49-F238E27FC236}">
                <a16:creationId xmlns:a16="http://schemas.microsoft.com/office/drawing/2014/main" id="{A659A141-9F36-4D47-8CB3-3F8576952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5" y="1409649"/>
            <a:ext cx="6539773" cy="371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5BE6B-B9D0-4E59-8DA3-A4AD3A38DB7C}"/>
              </a:ext>
            </a:extLst>
          </p:cNvPr>
          <p:cNvSpPr txBox="1"/>
          <p:nvPr/>
        </p:nvSpPr>
        <p:spPr>
          <a:xfrm>
            <a:off x="5503335" y="5279486"/>
            <a:ext cx="39454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https://www.iworldtoday.com/news/userArticlePhoto.html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09996573"/>
      </p:ext>
    </p:extLst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DevOps</a:t>
            </a:r>
            <a:r>
              <a:rPr lang="ko-KR" altLang="en-US" sz="3200" dirty="0"/>
              <a:t> </a:t>
            </a:r>
            <a:r>
              <a:rPr lang="en-US" altLang="ko-KR" sz="3200" dirty="0"/>
              <a:t>Practices</a:t>
            </a:r>
            <a:r>
              <a:rPr lang="ko-KR" altLang="en-US" sz="3200" dirty="0"/>
              <a:t> </a:t>
            </a:r>
            <a:r>
              <a:rPr lang="en-US" altLang="ko-KR" sz="3200" dirty="0"/>
              <a:t>in AWS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477383"/>
            <a:ext cx="12175066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Integration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Delivery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Microservices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Infrastructure as Code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Monitoring and Logging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Communication and Collaboration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Refer to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https://aws.amazon.com/devops/what-is-devops/?nc1=h_ls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9367168"/>
      </p:ext>
    </p:extLst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C38B38D-C7D5-47B4-828C-FFD51B83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06" y="2934781"/>
            <a:ext cx="11098306" cy="576063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Monolithic vs MSA</a:t>
            </a:r>
          </a:p>
        </p:txBody>
      </p:sp>
      <p:pic>
        <p:nvPicPr>
          <p:cNvPr id="3" name="Picture 2" descr="Information Technology Computer Icons Clip Art - Skills Icon Blue (1763x1608)">
            <a:extLst>
              <a:ext uri="{FF2B5EF4-FFF2-40B4-BE49-F238E27FC236}">
                <a16:creationId xmlns:a16="http://schemas.microsoft.com/office/drawing/2014/main" id="{D1644351-0703-480D-BDF4-D1291B37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6" y="83561"/>
            <a:ext cx="1443605" cy="14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8060"/>
      </p:ext>
    </p:extLst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EEA06E0-D27C-4A37-89C9-3820779C7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Legacy Enterprise IT Architecture</a:t>
            </a:r>
            <a:endParaRPr lang="ko-KR" alt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2F8789-A336-4266-8EFE-CB6A66FC5AFF}"/>
              </a:ext>
            </a:extLst>
          </p:cNvPr>
          <p:cNvSpPr txBox="1"/>
          <p:nvPr/>
        </p:nvSpPr>
        <p:spPr>
          <a:xfrm>
            <a:off x="927847" y="6398277"/>
            <a:ext cx="56460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e-</a:t>
            </a:r>
            <a:r>
              <a:rPr lang="en-US" altLang="ko-KR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koreatech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“CI/CD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를 통한 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DevOps</a:t>
            </a:r>
            <a:r>
              <a:rPr lang="ko-KR" altLang="en-US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 엔지니어링 이해“</a:t>
            </a:r>
            <a:r>
              <a:rPr lang="en-US" altLang="ko-KR" sz="900" b="1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, 2</a:t>
            </a:r>
            <a:r>
              <a:rPr lang="ko-KR" altLang="en-US" sz="900" b="1" dirty="0" err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회차</a:t>
            </a:r>
            <a:endParaRPr lang="ko-KR" altLang="en-US" sz="900" b="1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32E93A-6002-43ED-BBAD-DCE26393F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7" y="1051378"/>
            <a:ext cx="10336306" cy="529311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78A32C1-9633-4FAD-8784-00ADACFB5B01}"/>
              </a:ext>
            </a:extLst>
          </p:cNvPr>
          <p:cNvSpPr/>
          <p:nvPr/>
        </p:nvSpPr>
        <p:spPr bwMode="auto">
          <a:xfrm>
            <a:off x="9296400" y="4688541"/>
            <a:ext cx="1398494" cy="1118081"/>
          </a:xfrm>
          <a:prstGeom prst="roundRect">
            <a:avLst/>
          </a:prstGeom>
          <a:noFill/>
          <a:ln w="476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5524051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onolithic architecture image">
            <a:extLst>
              <a:ext uri="{FF2B5EF4-FFF2-40B4-BE49-F238E27FC236}">
                <a16:creationId xmlns:a16="http://schemas.microsoft.com/office/drawing/2014/main" id="{58A154D1-366F-4BD8-93A2-FD11A0C8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6" y="1125538"/>
            <a:ext cx="5538467" cy="481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Monolithic Architecture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0" y="1477383"/>
            <a:ext cx="6730999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traditional model of a software program.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built as a unified unit that is self-contained and independent from other applications.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Is a singular, large computing network with one code base that couples all of the business concerns together.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7648F-1413-41D2-A634-F752EE099881}"/>
              </a:ext>
            </a:extLst>
          </p:cNvPr>
          <p:cNvSpPr txBox="1"/>
          <p:nvPr/>
        </p:nvSpPr>
        <p:spPr>
          <a:xfrm>
            <a:off x="6198870" y="6580562"/>
            <a:ext cx="5788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https://www.atlassian.com/microservices/microservices-architecture/microservices-vs-monolith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08257967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Monolithic Architecture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0" y="1477383"/>
            <a:ext cx="1148080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advantages of a monolithic architecture include: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Easy deployment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One executable file or directory makes deployment easier.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When an application is built with one code base, it is easier to develop.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Performance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In a centralized code base and repository, one API can often perform the same function that numerous APIs perform with microservices.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Simplified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testing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Since a monolithic application is a single, centralized unit, end-to-end testing can be performed faster than with a distributed application.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Easy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debugging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With all code located in one place, it’s easier to follow a request and find an issue.</a:t>
            </a:r>
          </a:p>
        </p:txBody>
      </p:sp>
    </p:spTree>
    <p:extLst>
      <p:ext uri="{BB962C8B-B14F-4D97-AF65-F5344CB8AC3E}">
        <p14:creationId xmlns:p14="http://schemas.microsoft.com/office/powerpoint/2010/main" val="1950054841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Monolithic Architecture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0" y="1477383"/>
            <a:ext cx="1148080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disadvantages of a monolithic architecture include: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Slower development speed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A large, monolithic application makes development more complex and slower.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Scalability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You can’t scale individual components.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Reliability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If there’s an error in any module, it could affect the entire application’s availability.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Barrier to technology adoption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Any changes in the framework or language affects the entire application, making changes often expensive and time-consuming.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Lack of flexibility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A monolith is constrained by the technologies already used in the monolith.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Deployment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A small change to a monolithic application requires the redeployment of the entire monolith.</a:t>
            </a:r>
          </a:p>
        </p:txBody>
      </p:sp>
    </p:spTree>
    <p:extLst>
      <p:ext uri="{BB962C8B-B14F-4D97-AF65-F5344CB8AC3E}">
        <p14:creationId xmlns:p14="http://schemas.microsoft.com/office/powerpoint/2010/main" val="3401092155"/>
      </p:ext>
    </p:extLst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 Architecture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0" y="1477383"/>
            <a:ext cx="5503333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Relies on a series of independently deployable services.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These services have their own business logic and database with a specific goal.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Updating, testing, deployment, and scaling occur within each service.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07648F-1413-41D2-A634-F752EE099881}"/>
              </a:ext>
            </a:extLst>
          </p:cNvPr>
          <p:cNvSpPr txBox="1"/>
          <p:nvPr/>
        </p:nvSpPr>
        <p:spPr>
          <a:xfrm>
            <a:off x="6198870" y="6580562"/>
            <a:ext cx="5788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3"/>
              </a:rPr>
              <a:t>https://www.atlassian.com/microservices/microservices-architecture/microservices-vs-monolith</a:t>
            </a:r>
            <a:endParaRPr lang="ko-KR" altLang="en-US" sz="1050" dirty="0"/>
          </a:p>
        </p:txBody>
      </p:sp>
      <p:pic>
        <p:nvPicPr>
          <p:cNvPr id="12290" name="Picture 2" descr="microservice architecture image">
            <a:extLst>
              <a:ext uri="{FF2B5EF4-FFF2-40B4-BE49-F238E27FC236}">
                <a16:creationId xmlns:a16="http://schemas.microsoft.com/office/drawing/2014/main" id="{6172CFE0-6873-4DDC-A462-51CEA60F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33" y="1410231"/>
            <a:ext cx="6332661" cy="45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32126"/>
      </p:ext>
    </p:extLst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 Architecture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0" y="1477383"/>
            <a:ext cx="1148080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Decouple major business, domain-specific concerns into separate, independent code bases.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Don’t reduce complexity, but they make any complexity visible and more manageable by separating tasks into smaller processes that function independently of each other and contribute to the overall whole. </a:t>
            </a:r>
          </a:p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Adopting microservices often goes hand in hand with DevOps, since they are the basis for continuous delivery practices that allow teams to adapt quickly to user requirements.  </a:t>
            </a:r>
          </a:p>
        </p:txBody>
      </p:sp>
    </p:spTree>
    <p:extLst>
      <p:ext uri="{BB962C8B-B14F-4D97-AF65-F5344CB8AC3E}">
        <p14:creationId xmlns:p14="http://schemas.microsoft.com/office/powerpoint/2010/main" val="955041182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 Architecture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277938"/>
            <a:ext cx="1148080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advantages of microservices are: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Agility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Flexible scaling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Continuous deployment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Highly maintainable and testable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Independently deployable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Technology flexibility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High reliability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Happier teams</a:t>
            </a:r>
          </a:p>
        </p:txBody>
      </p:sp>
      <p:pic>
        <p:nvPicPr>
          <p:cNvPr id="18434" name="Picture 2" descr="monolithic vs. microservices">
            <a:extLst>
              <a:ext uri="{FF2B5EF4-FFF2-40B4-BE49-F238E27FC236}">
                <a16:creationId xmlns:a16="http://schemas.microsoft.com/office/drawing/2014/main" id="{4E066665-EB9E-4336-95BF-891562C4E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76" y="1801813"/>
            <a:ext cx="6246923" cy="382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555B44-DC8E-4956-8BFE-ADAC882C9727}"/>
              </a:ext>
            </a:extLst>
          </p:cNvPr>
          <p:cNvSpPr txBox="1"/>
          <p:nvPr/>
        </p:nvSpPr>
        <p:spPr>
          <a:xfrm>
            <a:off x="6045201" y="5725429"/>
            <a:ext cx="57880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hlinkClick r:id="rId4"/>
              </a:rPr>
              <a:t>https://aws.amazon.com/microservices/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173940624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674DE6F-12C0-43A6-B096-7989E9E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/>
              <a:t>Microservice Architecture (Cont.)</a:t>
            </a:r>
            <a:endParaRPr lang="ko-KR" altLang="en-US" sz="3200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D6F98E63-FCFF-4D12-AC6E-2BA4142AF8D9}"/>
              </a:ext>
            </a:extLst>
          </p:cNvPr>
          <p:cNvSpPr txBox="1">
            <a:spLocks/>
          </p:cNvSpPr>
          <p:nvPr/>
        </p:nvSpPr>
        <p:spPr>
          <a:xfrm>
            <a:off x="304801" y="1294871"/>
            <a:ext cx="11480800" cy="523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 disadvantages of microservices are: 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Development sprawl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Exponential infrastructure costs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Added organizational overhead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Debugging challenges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Lack of standardization</a:t>
            </a:r>
          </a:p>
          <a:p>
            <a:pPr lvl="1"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Lack of clear ownership</a:t>
            </a:r>
          </a:p>
        </p:txBody>
      </p:sp>
    </p:spTree>
    <p:extLst>
      <p:ext uri="{BB962C8B-B14F-4D97-AF65-F5344CB8AC3E}">
        <p14:creationId xmlns:p14="http://schemas.microsoft.com/office/powerpoint/2010/main" val="4274633015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43B8D4A-7232-4D30-BC8C-8F0E7BEA3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Cloud Computing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10D65B0B-26F2-4C82-BA39-99E7E3EA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68417"/>
            <a:ext cx="8220635" cy="4827587"/>
          </a:xfrm>
        </p:spPr>
        <p:txBody>
          <a:bodyPr/>
          <a:lstStyle/>
          <a:p>
            <a:r>
              <a:rPr lang="en-US" altLang="ko-KR" dirty="0"/>
              <a:t>Service on Demand,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Pay-as-you-go</a:t>
            </a:r>
          </a:p>
          <a:p>
            <a:r>
              <a:rPr lang="en-US" altLang="ko-KR" dirty="0"/>
              <a:t>Origin : More and more, companies will fulfill their IT requirements simply by purchasing fee-based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services </a:t>
            </a:r>
            <a:r>
              <a:rPr lang="en-US" altLang="ko-KR" dirty="0"/>
              <a:t>from third parties – similar to the way they currently buy electric power or telecommunications services.</a:t>
            </a:r>
          </a:p>
          <a:p>
            <a:pPr marL="371475" lvl="1" indent="0">
              <a:buNone/>
            </a:pPr>
            <a:r>
              <a:rPr lang="en-US" altLang="ko-KR" dirty="0"/>
              <a:t>- 『IT Doesn’t Matter』, Nicholas </a:t>
            </a:r>
            <a:r>
              <a:rPr lang="en-US" altLang="ko-KR" dirty="0" err="1"/>
              <a:t>Carr</a:t>
            </a:r>
            <a:r>
              <a:rPr lang="en-US" altLang="ko-KR" dirty="0"/>
              <a:t>, 2003</a:t>
            </a:r>
          </a:p>
          <a:p>
            <a:r>
              <a:rPr lang="en-US" altLang="ko-KR" dirty="0"/>
              <a:t>Proposal : in 2006, Google CEO </a:t>
            </a:r>
            <a:r>
              <a:rPr lang="en-US" altLang="ko-KR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Eric Schmidt </a:t>
            </a:r>
            <a:r>
              <a:rPr lang="en-US" altLang="ko-KR" dirty="0"/>
              <a:t>proposed the concept of cloud computing. AWS was founded in 2006, marking the birth of cloud computing.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 descr="Label of Lotte 'Kloud' Beer">
            <a:extLst>
              <a:ext uri="{FF2B5EF4-FFF2-40B4-BE49-F238E27FC236}">
                <a16:creationId xmlns:a16="http://schemas.microsoft.com/office/drawing/2014/main" id="{FB5C965F-E4AA-4B1C-9791-9E9C12EB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849" y="802575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Blue Sky White Clouds Background PNG">
            <a:extLst>
              <a:ext uri="{FF2B5EF4-FFF2-40B4-BE49-F238E27FC236}">
                <a16:creationId xmlns:a16="http://schemas.microsoft.com/office/drawing/2014/main" id="{8AE53984-BCAF-4BAF-B565-35C5E8D9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03" y="3853050"/>
            <a:ext cx="2989791" cy="1853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15746"/>
      </p:ext>
    </p:extLst>
  </p:cSld>
  <p:clrMapOvr>
    <a:masterClrMapping/>
  </p:clrMapOvr>
  <p:transition>
    <p:strips dir="rd"/>
  </p:transition>
</p:sld>
</file>

<file path=ppt/theme/theme1.xml><?xml version="1.0" encoding="utf-8"?>
<a:theme xmlns:a="http://schemas.openxmlformats.org/drawingml/2006/main" name="1_Proposal">
  <a:themeElements>
    <a:clrScheme name="Proposal 8">
      <a:dk1>
        <a:srgbClr val="000000"/>
      </a:dk1>
      <a:lt1>
        <a:srgbClr val="FFFFFF"/>
      </a:lt1>
      <a:dk2>
        <a:srgbClr val="8C0039"/>
      </a:dk2>
      <a:lt2>
        <a:srgbClr val="660066"/>
      </a:lt2>
      <a:accent1>
        <a:srgbClr val="C58BF9"/>
      </a:accent1>
      <a:accent2>
        <a:srgbClr val="9966FF"/>
      </a:accent2>
      <a:accent3>
        <a:srgbClr val="FFFFFF"/>
      </a:accent3>
      <a:accent4>
        <a:srgbClr val="000000"/>
      </a:accent4>
      <a:accent5>
        <a:srgbClr val="DFC4FB"/>
      </a:accent5>
      <a:accent6>
        <a:srgbClr val="8A5CE7"/>
      </a:accent6>
      <a:hlink>
        <a:srgbClr val="E4005C"/>
      </a:hlink>
      <a:folHlink>
        <a:srgbClr val="C36C03"/>
      </a:folHlink>
    </a:clrScheme>
    <a:fontScheme name="Proposal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Proposal 1">
        <a:dk1>
          <a:srgbClr val="777777"/>
        </a:dk1>
        <a:lt1>
          <a:srgbClr val="FFFFFF"/>
        </a:lt1>
        <a:dk2>
          <a:srgbClr val="333333"/>
        </a:dk2>
        <a:lt2>
          <a:srgbClr val="FFF4C3"/>
        </a:lt2>
        <a:accent1>
          <a:srgbClr val="C892FA"/>
        </a:accent1>
        <a:accent2>
          <a:srgbClr val="9966FF"/>
        </a:accent2>
        <a:accent3>
          <a:srgbClr val="ADADAD"/>
        </a:accent3>
        <a:accent4>
          <a:srgbClr val="DADADA"/>
        </a:accent4>
        <a:accent5>
          <a:srgbClr val="E0C7FC"/>
        </a:accent5>
        <a:accent6>
          <a:srgbClr val="8A5CE7"/>
        </a:accent6>
        <a:hlink>
          <a:srgbClr val="E4005C"/>
        </a:hlink>
        <a:folHlink>
          <a:srgbClr val="DC7A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1C1C1C"/>
        </a:dk1>
        <a:lt1>
          <a:srgbClr val="FFFFFF"/>
        </a:lt1>
        <a:dk2>
          <a:srgbClr val="5F5F5F"/>
        </a:dk2>
        <a:lt2>
          <a:srgbClr val="FFFFCC"/>
        </a:lt2>
        <a:accent1>
          <a:srgbClr val="4A5B64"/>
        </a:accent1>
        <a:accent2>
          <a:srgbClr val="AF9387"/>
        </a:accent2>
        <a:accent3>
          <a:srgbClr val="B6B6B6"/>
        </a:accent3>
        <a:accent4>
          <a:srgbClr val="DADADA"/>
        </a:accent4>
        <a:accent5>
          <a:srgbClr val="B1B5B8"/>
        </a:accent5>
        <a:accent6>
          <a:srgbClr val="9E857A"/>
        </a:accent6>
        <a:hlink>
          <a:srgbClr val="F3C43F"/>
        </a:hlink>
        <a:folHlink>
          <a:srgbClr val="66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3">
        <a:dk1>
          <a:srgbClr val="4D4D4D"/>
        </a:dk1>
        <a:lt1>
          <a:srgbClr val="FFFFFF"/>
        </a:lt1>
        <a:dk2>
          <a:srgbClr val="666699"/>
        </a:dk2>
        <a:lt2>
          <a:srgbClr val="FFFFCC"/>
        </a:lt2>
        <a:accent1>
          <a:srgbClr val="8D8DB3"/>
        </a:accent1>
        <a:accent2>
          <a:srgbClr val="7A25D7"/>
        </a:accent2>
        <a:accent3>
          <a:srgbClr val="B8B8CA"/>
        </a:accent3>
        <a:accent4>
          <a:srgbClr val="DADADA"/>
        </a:accent4>
        <a:accent5>
          <a:srgbClr val="C5C5D6"/>
        </a:accent5>
        <a:accent6>
          <a:srgbClr val="6E20C3"/>
        </a:accent6>
        <a:hlink>
          <a:srgbClr val="66CCFF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4">
        <a:dk1>
          <a:srgbClr val="10187C"/>
        </a:dk1>
        <a:lt1>
          <a:srgbClr val="F8F8F8"/>
        </a:lt1>
        <a:dk2>
          <a:srgbClr val="538DC7"/>
        </a:dk2>
        <a:lt2>
          <a:srgbClr val="CCECFF"/>
        </a:lt2>
        <a:accent1>
          <a:srgbClr val="879EC7"/>
        </a:accent1>
        <a:accent2>
          <a:srgbClr val="461B8B"/>
        </a:accent2>
        <a:accent3>
          <a:srgbClr val="B3C5E0"/>
        </a:accent3>
        <a:accent4>
          <a:srgbClr val="D4D4D4"/>
        </a:accent4>
        <a:accent5>
          <a:srgbClr val="C3CCE0"/>
        </a:accent5>
        <a:accent6>
          <a:srgbClr val="3F177D"/>
        </a:accent6>
        <a:hlink>
          <a:srgbClr val="0000FF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5">
        <a:dk1>
          <a:srgbClr val="002F2E"/>
        </a:dk1>
        <a:lt1>
          <a:srgbClr val="FFFFFF"/>
        </a:lt1>
        <a:dk2>
          <a:srgbClr val="008080"/>
        </a:dk2>
        <a:lt2>
          <a:srgbClr val="FFFFCC"/>
        </a:lt2>
        <a:accent1>
          <a:srgbClr val="0E6A52"/>
        </a:accent1>
        <a:accent2>
          <a:srgbClr val="3553A7"/>
        </a:accent2>
        <a:accent3>
          <a:srgbClr val="AAC0C0"/>
        </a:accent3>
        <a:accent4>
          <a:srgbClr val="DADADA"/>
        </a:accent4>
        <a:accent5>
          <a:srgbClr val="AAB9B3"/>
        </a:accent5>
        <a:accent6>
          <a:srgbClr val="2F4A97"/>
        </a:accent6>
        <a:hlink>
          <a:srgbClr val="1ACE9F"/>
        </a:hlink>
        <a:folHlink>
          <a:srgbClr val="B5B5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E3FFFF"/>
        </a:lt1>
        <a:dk2>
          <a:srgbClr val="4400A8"/>
        </a:dk2>
        <a:lt2>
          <a:srgbClr val="005452"/>
        </a:lt2>
        <a:accent1>
          <a:srgbClr val="92CAC9"/>
        </a:accent1>
        <a:accent2>
          <a:srgbClr val="009999"/>
        </a:accent2>
        <a:accent3>
          <a:srgbClr val="EFFFFF"/>
        </a:accent3>
        <a:accent4>
          <a:srgbClr val="000000"/>
        </a:accent4>
        <a:accent5>
          <a:srgbClr val="C7E1E1"/>
        </a:accent5>
        <a:accent6>
          <a:srgbClr val="008A8A"/>
        </a:accent6>
        <a:hlink>
          <a:srgbClr val="187C16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CCFF99"/>
        </a:lt1>
        <a:dk2>
          <a:srgbClr val="CC99FF"/>
        </a:dk2>
        <a:lt2>
          <a:srgbClr val="1B3600"/>
        </a:lt2>
        <a:accent1>
          <a:srgbClr val="009900"/>
        </a:accent1>
        <a:accent2>
          <a:srgbClr val="B7CA02"/>
        </a:accent2>
        <a:accent3>
          <a:srgbClr val="E2FFCA"/>
        </a:accent3>
        <a:accent4>
          <a:srgbClr val="000000"/>
        </a:accent4>
        <a:accent5>
          <a:srgbClr val="AACAAA"/>
        </a:accent5>
        <a:accent6>
          <a:srgbClr val="A6B702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8C0039"/>
        </a:dk2>
        <a:lt2>
          <a:srgbClr val="660066"/>
        </a:lt2>
        <a:accent1>
          <a:srgbClr val="C58BF9"/>
        </a:accent1>
        <a:accent2>
          <a:srgbClr val="9966FF"/>
        </a:accent2>
        <a:accent3>
          <a:srgbClr val="FFFFFF"/>
        </a:accent3>
        <a:accent4>
          <a:srgbClr val="000000"/>
        </a:accent4>
        <a:accent5>
          <a:srgbClr val="DFC4FB"/>
        </a:accent5>
        <a:accent6>
          <a:srgbClr val="8A5CE7"/>
        </a:accent6>
        <a:hlink>
          <a:srgbClr val="E4005C"/>
        </a:hlink>
        <a:folHlink>
          <a:srgbClr val="C36C0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oposal">
  <a:themeElements>
    <a:clrScheme name="Proposal 8">
      <a:dk1>
        <a:srgbClr val="000000"/>
      </a:dk1>
      <a:lt1>
        <a:srgbClr val="FFFFFF"/>
      </a:lt1>
      <a:dk2>
        <a:srgbClr val="8C0039"/>
      </a:dk2>
      <a:lt2>
        <a:srgbClr val="660066"/>
      </a:lt2>
      <a:accent1>
        <a:srgbClr val="C58BF9"/>
      </a:accent1>
      <a:accent2>
        <a:srgbClr val="9966FF"/>
      </a:accent2>
      <a:accent3>
        <a:srgbClr val="FFFFFF"/>
      </a:accent3>
      <a:accent4>
        <a:srgbClr val="000000"/>
      </a:accent4>
      <a:accent5>
        <a:srgbClr val="DFC4FB"/>
      </a:accent5>
      <a:accent6>
        <a:srgbClr val="8A5CE7"/>
      </a:accent6>
      <a:hlink>
        <a:srgbClr val="E4005C"/>
      </a:hlink>
      <a:folHlink>
        <a:srgbClr val="C36C03"/>
      </a:folHlink>
    </a:clrScheme>
    <a:fontScheme name="Proposal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Proposal 1">
        <a:dk1>
          <a:srgbClr val="777777"/>
        </a:dk1>
        <a:lt1>
          <a:srgbClr val="FFFFFF"/>
        </a:lt1>
        <a:dk2>
          <a:srgbClr val="333333"/>
        </a:dk2>
        <a:lt2>
          <a:srgbClr val="FFF4C3"/>
        </a:lt2>
        <a:accent1>
          <a:srgbClr val="C892FA"/>
        </a:accent1>
        <a:accent2>
          <a:srgbClr val="9966FF"/>
        </a:accent2>
        <a:accent3>
          <a:srgbClr val="ADADAD"/>
        </a:accent3>
        <a:accent4>
          <a:srgbClr val="DADADA"/>
        </a:accent4>
        <a:accent5>
          <a:srgbClr val="E0C7FC"/>
        </a:accent5>
        <a:accent6>
          <a:srgbClr val="8A5CE7"/>
        </a:accent6>
        <a:hlink>
          <a:srgbClr val="E4005C"/>
        </a:hlink>
        <a:folHlink>
          <a:srgbClr val="DC7A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2">
        <a:dk1>
          <a:srgbClr val="1C1C1C"/>
        </a:dk1>
        <a:lt1>
          <a:srgbClr val="FFFFFF"/>
        </a:lt1>
        <a:dk2>
          <a:srgbClr val="5F5F5F"/>
        </a:dk2>
        <a:lt2>
          <a:srgbClr val="FFFFCC"/>
        </a:lt2>
        <a:accent1>
          <a:srgbClr val="4A5B64"/>
        </a:accent1>
        <a:accent2>
          <a:srgbClr val="AF9387"/>
        </a:accent2>
        <a:accent3>
          <a:srgbClr val="B6B6B6"/>
        </a:accent3>
        <a:accent4>
          <a:srgbClr val="DADADA"/>
        </a:accent4>
        <a:accent5>
          <a:srgbClr val="B1B5B8"/>
        </a:accent5>
        <a:accent6>
          <a:srgbClr val="9E857A"/>
        </a:accent6>
        <a:hlink>
          <a:srgbClr val="F3C43F"/>
        </a:hlink>
        <a:folHlink>
          <a:srgbClr val="66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3">
        <a:dk1>
          <a:srgbClr val="4D4D4D"/>
        </a:dk1>
        <a:lt1>
          <a:srgbClr val="FFFFFF"/>
        </a:lt1>
        <a:dk2>
          <a:srgbClr val="666699"/>
        </a:dk2>
        <a:lt2>
          <a:srgbClr val="FFFFCC"/>
        </a:lt2>
        <a:accent1>
          <a:srgbClr val="8D8DB3"/>
        </a:accent1>
        <a:accent2>
          <a:srgbClr val="7A25D7"/>
        </a:accent2>
        <a:accent3>
          <a:srgbClr val="B8B8CA"/>
        </a:accent3>
        <a:accent4>
          <a:srgbClr val="DADADA"/>
        </a:accent4>
        <a:accent5>
          <a:srgbClr val="C5C5D6"/>
        </a:accent5>
        <a:accent6>
          <a:srgbClr val="6E20C3"/>
        </a:accent6>
        <a:hlink>
          <a:srgbClr val="66CCFF"/>
        </a:hlink>
        <a:folHlink>
          <a:srgbClr val="3333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4">
        <a:dk1>
          <a:srgbClr val="10187C"/>
        </a:dk1>
        <a:lt1>
          <a:srgbClr val="F8F8F8"/>
        </a:lt1>
        <a:dk2>
          <a:srgbClr val="538DC7"/>
        </a:dk2>
        <a:lt2>
          <a:srgbClr val="CCECFF"/>
        </a:lt2>
        <a:accent1>
          <a:srgbClr val="879EC7"/>
        </a:accent1>
        <a:accent2>
          <a:srgbClr val="461B8B"/>
        </a:accent2>
        <a:accent3>
          <a:srgbClr val="B3C5E0"/>
        </a:accent3>
        <a:accent4>
          <a:srgbClr val="D4D4D4"/>
        </a:accent4>
        <a:accent5>
          <a:srgbClr val="C3CCE0"/>
        </a:accent5>
        <a:accent6>
          <a:srgbClr val="3F177D"/>
        </a:accent6>
        <a:hlink>
          <a:srgbClr val="0000FF"/>
        </a:hlink>
        <a:folHlink>
          <a:srgbClr val="0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5">
        <a:dk1>
          <a:srgbClr val="002F2E"/>
        </a:dk1>
        <a:lt1>
          <a:srgbClr val="FFFFFF"/>
        </a:lt1>
        <a:dk2>
          <a:srgbClr val="008080"/>
        </a:dk2>
        <a:lt2>
          <a:srgbClr val="FFFFCC"/>
        </a:lt2>
        <a:accent1>
          <a:srgbClr val="0E6A52"/>
        </a:accent1>
        <a:accent2>
          <a:srgbClr val="3553A7"/>
        </a:accent2>
        <a:accent3>
          <a:srgbClr val="AAC0C0"/>
        </a:accent3>
        <a:accent4>
          <a:srgbClr val="DADADA"/>
        </a:accent4>
        <a:accent5>
          <a:srgbClr val="AAB9B3"/>
        </a:accent5>
        <a:accent6>
          <a:srgbClr val="2F4A97"/>
        </a:accent6>
        <a:hlink>
          <a:srgbClr val="1ACE9F"/>
        </a:hlink>
        <a:folHlink>
          <a:srgbClr val="B5B5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posal 6">
        <a:dk1>
          <a:srgbClr val="000000"/>
        </a:dk1>
        <a:lt1>
          <a:srgbClr val="E3FFFF"/>
        </a:lt1>
        <a:dk2>
          <a:srgbClr val="4400A8"/>
        </a:dk2>
        <a:lt2>
          <a:srgbClr val="005452"/>
        </a:lt2>
        <a:accent1>
          <a:srgbClr val="92CAC9"/>
        </a:accent1>
        <a:accent2>
          <a:srgbClr val="009999"/>
        </a:accent2>
        <a:accent3>
          <a:srgbClr val="EFFFFF"/>
        </a:accent3>
        <a:accent4>
          <a:srgbClr val="000000"/>
        </a:accent4>
        <a:accent5>
          <a:srgbClr val="C7E1E1"/>
        </a:accent5>
        <a:accent6>
          <a:srgbClr val="008A8A"/>
        </a:accent6>
        <a:hlink>
          <a:srgbClr val="187C16"/>
        </a:hlink>
        <a:folHlink>
          <a:srgbClr val="6600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7">
        <a:dk1>
          <a:srgbClr val="000000"/>
        </a:dk1>
        <a:lt1>
          <a:srgbClr val="CCFF99"/>
        </a:lt1>
        <a:dk2>
          <a:srgbClr val="CC99FF"/>
        </a:dk2>
        <a:lt2>
          <a:srgbClr val="1B3600"/>
        </a:lt2>
        <a:accent1>
          <a:srgbClr val="009900"/>
        </a:accent1>
        <a:accent2>
          <a:srgbClr val="B7CA02"/>
        </a:accent2>
        <a:accent3>
          <a:srgbClr val="E2FFCA"/>
        </a:accent3>
        <a:accent4>
          <a:srgbClr val="000000"/>
        </a:accent4>
        <a:accent5>
          <a:srgbClr val="AACAAA"/>
        </a:accent5>
        <a:accent6>
          <a:srgbClr val="A6B702"/>
        </a:accent6>
        <a:hlink>
          <a:srgbClr val="FFCC0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posal 8">
        <a:dk1>
          <a:srgbClr val="000000"/>
        </a:dk1>
        <a:lt1>
          <a:srgbClr val="FFFFFF"/>
        </a:lt1>
        <a:dk2>
          <a:srgbClr val="8C0039"/>
        </a:dk2>
        <a:lt2>
          <a:srgbClr val="660066"/>
        </a:lt2>
        <a:accent1>
          <a:srgbClr val="C58BF9"/>
        </a:accent1>
        <a:accent2>
          <a:srgbClr val="9966FF"/>
        </a:accent2>
        <a:accent3>
          <a:srgbClr val="FFFFFF"/>
        </a:accent3>
        <a:accent4>
          <a:srgbClr val="000000"/>
        </a:accent4>
        <a:accent5>
          <a:srgbClr val="DFC4FB"/>
        </a:accent5>
        <a:accent6>
          <a:srgbClr val="8A5CE7"/>
        </a:accent6>
        <a:hlink>
          <a:srgbClr val="E4005C"/>
        </a:hlink>
        <a:folHlink>
          <a:srgbClr val="C36C0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EF4A4A"/>
          </a:solidFill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2. Configure for Lab</Template>
  <TotalTime>43354</TotalTime>
  <Words>3258</Words>
  <Application>Microsoft Office PowerPoint</Application>
  <PresentationFormat>와이드스크린</PresentationFormat>
  <Paragraphs>461</Paragraphs>
  <Slides>86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86</vt:i4>
      </vt:variant>
    </vt:vector>
  </HeadingPairs>
  <TitlesOfParts>
    <vt:vector size="103" baseType="lpstr">
      <vt:lpstr>Malgun Gothic Semilight</vt:lpstr>
      <vt:lpstr>굴림</vt:lpstr>
      <vt:lpstr>나눔고딕</vt:lpstr>
      <vt:lpstr>나눔고딕 ExtraBold</vt:lpstr>
      <vt:lpstr>나눔바른고딕</vt:lpstr>
      <vt:lpstr>맑은 고딕</vt:lpstr>
      <vt:lpstr>맑은 고딕</vt:lpstr>
      <vt:lpstr>휴먼둥근헤드라인</vt:lpstr>
      <vt:lpstr>Arial</vt:lpstr>
      <vt:lpstr>Calibri</vt:lpstr>
      <vt:lpstr>Times New Roman</vt:lpstr>
      <vt:lpstr>Verdana</vt:lpstr>
      <vt:lpstr>Wingdings</vt:lpstr>
      <vt:lpstr>1_Proposal</vt:lpstr>
      <vt:lpstr>Proposal</vt:lpstr>
      <vt:lpstr>1_Office 테마</vt:lpstr>
      <vt:lpstr>2_Office 테마</vt:lpstr>
      <vt:lpstr>개발 방법론 비교 이해</vt:lpstr>
      <vt:lpstr>Now is</vt:lpstr>
      <vt:lpstr>4th Industrial Revolution</vt:lpstr>
      <vt:lpstr>Digital Transformation</vt:lpstr>
      <vt:lpstr>Digital Transformation</vt:lpstr>
      <vt:lpstr>Post Pandemic(COVID-19) and Business Trend</vt:lpstr>
      <vt:lpstr>Post Pandemic(COVID-19) and Business Trend</vt:lpstr>
      <vt:lpstr>Legacy Enterprise IT Architecture</vt:lpstr>
      <vt:lpstr>Cloud Computing</vt:lpstr>
      <vt:lpstr>Cloud Computing</vt:lpstr>
      <vt:lpstr>Cloud Computing (Cont.)</vt:lpstr>
      <vt:lpstr>Cloud Computing (Cont.)</vt:lpstr>
      <vt:lpstr>Cloud Computing (Cont.)</vt:lpstr>
      <vt:lpstr>Cloud Computing (Cont.)</vt:lpstr>
      <vt:lpstr>Cloud Computing (Cont.)</vt:lpstr>
      <vt:lpstr>Cloud Computing</vt:lpstr>
      <vt:lpstr>Cloud Computing</vt:lpstr>
      <vt:lpstr>Cloud Computing – Reference Model</vt:lpstr>
      <vt:lpstr>Cloud Computing – Reference Model (Cont.)</vt:lpstr>
      <vt:lpstr>Cloud Computing – Reference Model (Cont.)</vt:lpstr>
      <vt:lpstr>Cloud Computing – Reference Model (Cont.)</vt:lpstr>
      <vt:lpstr>Legacy Enterprise IT Architecture</vt:lpstr>
      <vt:lpstr>서버를 관리한다는 것은…</vt:lpstr>
      <vt:lpstr>서버를 관리한다는 것은…</vt:lpstr>
      <vt:lpstr>서버를 관리한다는 것은…</vt:lpstr>
      <vt:lpstr>서버를 관리한다는 것은…</vt:lpstr>
      <vt:lpstr>Virtualization</vt:lpstr>
      <vt:lpstr>Virtualization</vt:lpstr>
      <vt:lpstr>Virtualization</vt:lpstr>
      <vt:lpstr>Container</vt:lpstr>
      <vt:lpstr>Container</vt:lpstr>
      <vt:lpstr>Container (Cont.)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다시 처음으로 돌아가서, 서버를 관리한다는 것은…</vt:lpstr>
      <vt:lpstr>Legacy Enterprise IT Architecture</vt:lpstr>
      <vt:lpstr>Microservices</vt:lpstr>
      <vt:lpstr>Microservices</vt:lpstr>
      <vt:lpstr>Microservices</vt:lpstr>
      <vt:lpstr>Legacy Enterprise IT Architecture</vt:lpstr>
      <vt:lpstr>DevOps</vt:lpstr>
      <vt:lpstr>DevOps</vt:lpstr>
      <vt:lpstr>DevOps</vt:lpstr>
      <vt:lpstr>CI/CD</vt:lpstr>
      <vt:lpstr>CI/CD</vt:lpstr>
      <vt:lpstr>CI/CD</vt:lpstr>
      <vt:lpstr>DevOps</vt:lpstr>
      <vt:lpstr>What is Devops?</vt:lpstr>
      <vt:lpstr>What is Devops?</vt:lpstr>
      <vt:lpstr>What is Devops?</vt:lpstr>
      <vt:lpstr>History</vt:lpstr>
      <vt:lpstr>History</vt:lpstr>
      <vt:lpstr>Relationship to other approaches</vt:lpstr>
      <vt:lpstr>DevOps Toolchain</vt:lpstr>
      <vt:lpstr>DevOps Toolchain (Cont.)</vt:lpstr>
      <vt:lpstr>DevOps Toolchain (Cont.)</vt:lpstr>
      <vt:lpstr>DevOps Toolchain (Cont.)</vt:lpstr>
      <vt:lpstr>DevOps Toolchain (Cont.)</vt:lpstr>
      <vt:lpstr>DevOps Toolchain (Cont.)</vt:lpstr>
      <vt:lpstr>DevOps Toolchain (Cont.)</vt:lpstr>
      <vt:lpstr>DevOps Toolchain (Cont.)</vt:lpstr>
      <vt:lpstr>DevOps Toolchain (Cont.)</vt:lpstr>
      <vt:lpstr>PowerPoint 프레젠테이션</vt:lpstr>
      <vt:lpstr>More DevOps</vt:lpstr>
      <vt:lpstr>The SDLC Model</vt:lpstr>
      <vt:lpstr>The Waterfall Model</vt:lpstr>
      <vt:lpstr>The Agile Methodology</vt:lpstr>
      <vt:lpstr>Waterfall vs Agile</vt:lpstr>
      <vt:lpstr>PDCA Cycle vs. DevOps</vt:lpstr>
      <vt:lpstr>개발과 운용의 연계를 뒷받침하는 도구를 형성하는 요소</vt:lpstr>
      <vt:lpstr>개발과 운용의 연계를 뒷받침하는 도구를 형성하는 요소  - 추상화</vt:lpstr>
      <vt:lpstr>개발과 운용의 연계를 뒷받침하는 도구를 형성하는 요소  - 자동화</vt:lpstr>
      <vt:lpstr>개발과 운용의 연계를 뒷받침하는 도구를 형성하는 요소  - 공통화</vt:lpstr>
      <vt:lpstr>개발과 운용의 연계를 뒷받침하는 도구를 형성하는 요소  - 지속적 통합</vt:lpstr>
      <vt:lpstr>개발과 운용의 연계를 뒷받침하는 도구를 형성하는 요소  - 모니터링</vt:lpstr>
      <vt:lpstr>DevOps Practices in AWS</vt:lpstr>
      <vt:lpstr>Monolithic vs MSA</vt:lpstr>
      <vt:lpstr>Monolithic Architecture</vt:lpstr>
      <vt:lpstr>Monolithic Architecture (Cont.)</vt:lpstr>
      <vt:lpstr>Monolithic Architecture (Cont.)</vt:lpstr>
      <vt:lpstr>Microservice Architecture</vt:lpstr>
      <vt:lpstr>Microservice Architecture (Cont.)</vt:lpstr>
      <vt:lpstr>Microservice Architecture (Cont.)</vt:lpstr>
      <vt:lpstr>Microservice Architecture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 Soon Bok</dc:creator>
  <cp:lastModifiedBy>MZC01-HENRY</cp:lastModifiedBy>
  <cp:revision>740</cp:revision>
  <dcterms:created xsi:type="dcterms:W3CDTF">2019-10-14T11:35:41Z</dcterms:created>
  <dcterms:modified xsi:type="dcterms:W3CDTF">2023-07-14T01:27:57Z</dcterms:modified>
</cp:coreProperties>
</file>